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8">
  <p:sldMasterIdLst>
    <p:sldMasterId id="2147483648" r:id="rId1"/>
  </p:sldMasterIdLst>
  <p:sldIdLst>
    <p:sldId id="266" r:id="rId2"/>
    <p:sldId id="256" r:id="rId3"/>
    <p:sldId id="275" r:id="rId4"/>
    <p:sldId id="276" r:id="rId5"/>
    <p:sldId id="277" r:id="rId6"/>
    <p:sldId id="278" r:id="rId7"/>
    <p:sldId id="273" r:id="rId8"/>
    <p:sldId id="274" r:id="rId9"/>
    <p:sldId id="269" r:id="rId10"/>
    <p:sldId id="272" r:id="rId11"/>
    <p:sldId id="270" r:id="rId12"/>
    <p:sldId id="271" r:id="rId13"/>
    <p:sldId id="257" r:id="rId14"/>
    <p:sldId id="259" r:id="rId15"/>
    <p:sldId id="262" r:id="rId16"/>
    <p:sldId id="261" r:id="rId17"/>
    <p:sldId id="263" r:id="rId18"/>
    <p:sldId id="281" r:id="rId19"/>
    <p:sldId id="282" r:id="rId20"/>
    <p:sldId id="267" r:id="rId21"/>
    <p:sldId id="280" r:id="rId22"/>
    <p:sldId id="289" r:id="rId23"/>
    <p:sldId id="291" r:id="rId24"/>
    <p:sldId id="292" r:id="rId25"/>
    <p:sldId id="293" r:id="rId26"/>
    <p:sldId id="294" r:id="rId27"/>
    <p:sldId id="265" r:id="rId28"/>
    <p:sldId id="283" r:id="rId29"/>
    <p:sldId id="284" r:id="rId30"/>
    <p:sldId id="285" r:id="rId31"/>
    <p:sldId id="286" r:id="rId32"/>
    <p:sldId id="287" r:id="rId33"/>
    <p:sldId id="295" r:id="rId34"/>
    <p:sldId id="296" r:id="rId35"/>
    <p:sldId id="298" r:id="rId36"/>
    <p:sldId id="299" r:id="rId37"/>
    <p:sldId id="300"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4" y="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B6A29AF-435F-4C72-B400-BF73A25A5A1E}" type="datetimeFigureOut">
              <a:rPr lang="fr-FR" smtClean="0"/>
              <a:pPr/>
              <a:t>14/12/2018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4E1F59A-1C8E-4ACA-96AE-B4F14DE1989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B6A29AF-435F-4C72-B400-BF73A25A5A1E}" type="datetimeFigureOut">
              <a:rPr lang="fr-FR" smtClean="0"/>
              <a:pPr/>
              <a:t>14/12/2018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4E1F59A-1C8E-4ACA-96AE-B4F14DE1989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B6A29AF-435F-4C72-B400-BF73A25A5A1E}" type="datetimeFigureOut">
              <a:rPr lang="fr-FR" smtClean="0"/>
              <a:pPr/>
              <a:t>14/12/2018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4E1F59A-1C8E-4ACA-96AE-B4F14DE1989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B6A29AF-435F-4C72-B400-BF73A25A5A1E}" type="datetimeFigureOut">
              <a:rPr lang="fr-FR" smtClean="0"/>
              <a:pPr/>
              <a:t>14/12/2018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4E1F59A-1C8E-4ACA-96AE-B4F14DE1989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B6A29AF-435F-4C72-B400-BF73A25A5A1E}" type="datetimeFigureOut">
              <a:rPr lang="fr-FR" smtClean="0"/>
              <a:pPr/>
              <a:t>14/12/2018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4E1F59A-1C8E-4ACA-96AE-B4F14DE1989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B6A29AF-435F-4C72-B400-BF73A25A5A1E}" type="datetimeFigureOut">
              <a:rPr lang="fr-FR" smtClean="0"/>
              <a:pPr/>
              <a:t>14/12/2018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4E1F59A-1C8E-4ACA-96AE-B4F14DE1989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B6A29AF-435F-4C72-B400-BF73A25A5A1E}" type="datetimeFigureOut">
              <a:rPr lang="fr-FR" smtClean="0"/>
              <a:pPr/>
              <a:t>14/12/2018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4E1F59A-1C8E-4ACA-96AE-B4F14DE1989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B6A29AF-435F-4C72-B400-BF73A25A5A1E}" type="datetimeFigureOut">
              <a:rPr lang="fr-FR" smtClean="0"/>
              <a:pPr/>
              <a:t>14/12/2018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4E1F59A-1C8E-4ACA-96AE-B4F14DE1989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B6A29AF-435F-4C72-B400-BF73A25A5A1E}" type="datetimeFigureOut">
              <a:rPr lang="fr-FR" smtClean="0"/>
              <a:pPr/>
              <a:t>14/12/2018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4E1F59A-1C8E-4ACA-96AE-B4F14DE1989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B6A29AF-435F-4C72-B400-BF73A25A5A1E}" type="datetimeFigureOut">
              <a:rPr lang="fr-FR" smtClean="0"/>
              <a:pPr/>
              <a:t>14/12/2018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4E1F59A-1C8E-4ACA-96AE-B4F14DE1989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B6A29AF-435F-4C72-B400-BF73A25A5A1E}" type="datetimeFigureOut">
              <a:rPr lang="fr-FR" smtClean="0"/>
              <a:pPr/>
              <a:t>14/12/2018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4E1F59A-1C8E-4ACA-96AE-B4F14DE1989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A29AF-435F-4C72-B400-BF73A25A5A1E}" type="datetimeFigureOut">
              <a:rPr lang="fr-FR" smtClean="0"/>
              <a:pPr/>
              <a:t>14/12/2018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1F59A-1C8E-4ACA-96AE-B4F14DE1989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Feuille_Microsoft_Excel_97-20031.xls"/></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Feuille_Microsoft_Excel_97-20032.xls"/></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Feuille_Microsoft_Excel_97-20033.xls"/></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Feuille_Microsoft_Excel_97-20034.xls"/></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3.emf"/><Relationship Id="rId4" Type="http://schemas.openxmlformats.org/officeDocument/2006/relationships/oleObject" Target="../embeddings/Feuille_Microsoft_Excel_97-20035.xls"/></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500298" y="2988230"/>
            <a:ext cx="4185761" cy="369332"/>
          </a:xfrm>
          <a:prstGeom prst="rect">
            <a:avLst/>
          </a:prstGeom>
          <a:solidFill>
            <a:schemeClr val="tx2">
              <a:lumMod val="40000"/>
              <a:lumOff val="60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effectLst/>
                <a:latin typeface="Gill Sans" charset="0"/>
                <a:ea typeface="Batang" pitchFamily="18" charset="-127"/>
                <a:cs typeface="Calibri" pitchFamily="34" charset="0"/>
              </a:rPr>
              <a:t>SYNTHESE DU RAPPORT DEFINITIF</a:t>
            </a:r>
            <a:endParaRPr kumimoji="0" lang="fr-FR" sz="2800" b="0" i="0" u="none" strike="noStrike" cap="none" normalizeH="0" baseline="0" dirty="0" smtClean="0">
              <a:ln>
                <a:noFill/>
              </a:ln>
              <a:effectLst/>
              <a:latin typeface="Arial" pitchFamily="34" charset="0"/>
              <a:cs typeface="Arial" pitchFamily="34" charset="0"/>
            </a:endParaRPr>
          </a:p>
        </p:txBody>
      </p:sp>
      <p:sp>
        <p:nvSpPr>
          <p:cNvPr id="4" name="Text Box 2"/>
          <p:cNvSpPr txBox="1">
            <a:spLocks noChangeArrowheads="1"/>
          </p:cNvSpPr>
          <p:nvPr/>
        </p:nvSpPr>
        <p:spPr bwMode="auto">
          <a:xfrm>
            <a:off x="1839929" y="2357430"/>
            <a:ext cx="5089525" cy="357190"/>
          </a:xfrm>
          <a:prstGeom prst="rect">
            <a:avLst/>
          </a:prstGeom>
          <a:solidFill>
            <a:schemeClr val="accent1">
              <a:lumMod val="60000"/>
              <a:lumOff val="40000"/>
            </a:schemeClr>
          </a:solidFill>
          <a:ln w="12700">
            <a:solidFill>
              <a:srgbClr val="4F81BD"/>
            </a:solidFill>
            <a:miter lim="800000"/>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ts val="600"/>
              </a:spcAft>
              <a:buClrTx/>
              <a:buSzTx/>
              <a:buFontTx/>
              <a:buNone/>
              <a:tabLst/>
            </a:pPr>
            <a:r>
              <a:rPr lang="fr-FR" sz="2000" b="1" dirty="0" smtClean="0">
                <a:latin typeface="Calibri" pitchFamily="34" charset="0"/>
                <a:cs typeface="Arial" pitchFamily="34" charset="0"/>
              </a:rPr>
              <a:t>E</a:t>
            </a:r>
            <a:r>
              <a:rPr kumimoji="0" lang="fr-FR" sz="2000" b="1" i="0" u="none" strike="noStrike" cap="none" normalizeH="0" baseline="0" dirty="0" smtClean="0">
                <a:ln>
                  <a:noFill/>
                </a:ln>
                <a:solidFill>
                  <a:schemeClr val="tx1"/>
                </a:solidFill>
                <a:effectLst/>
                <a:latin typeface="Calibri" pitchFamily="34" charset="0"/>
                <a:cs typeface="Arial" pitchFamily="34" charset="0"/>
              </a:rPr>
              <a:t>tude diagnostique du secteur postal au mali</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286413" y="0"/>
            <a:ext cx="8286115" cy="738664"/>
          </a:xfrm>
          <a:prstGeom prst="rect">
            <a:avLst/>
          </a:prstGeom>
          <a:solidFill>
            <a:srgbClr val="00206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fr-FR" sz="1400" b="1" dirty="0">
              <a:solidFill>
                <a:schemeClr val="bg1"/>
              </a:solidFill>
              <a:latin typeface="Calibri" pitchFamily="34" charset="0"/>
              <a:ea typeface="Batang" pitchFamily="18" charset="-127"/>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Calibri" pitchFamily="34" charset="0"/>
                <a:ea typeface="Batang" pitchFamily="18" charset="-127"/>
                <a:cs typeface="Calibri" pitchFamily="34" charset="0"/>
              </a:rPr>
              <a:t>AUTORITÉ MALIENNE DE REGULATION DES TÉLÉCOMMUNICATIONS, DES TECHNOLOGIES DE L’INFORMATION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Calibri" pitchFamily="34" charset="0"/>
                <a:ea typeface="Batang" pitchFamily="18" charset="-127"/>
                <a:cs typeface="Calibri" pitchFamily="34" charset="0"/>
              </a:rPr>
              <a:t>ET DE LA COMMUNICATION ET DES POSTES (AMRTP)</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pic>
        <p:nvPicPr>
          <p:cNvPr id="6" name="Image 1"/>
          <p:cNvPicPr>
            <a:picLocks noChangeAspect="1" noChangeArrowheads="1"/>
          </p:cNvPicPr>
          <p:nvPr/>
        </p:nvPicPr>
        <p:blipFill>
          <a:blip r:embed="rId2"/>
          <a:srcRect/>
          <a:stretch>
            <a:fillRect/>
          </a:stretch>
        </p:blipFill>
        <p:spPr bwMode="auto">
          <a:xfrm>
            <a:off x="71406" y="6429396"/>
            <a:ext cx="922337" cy="354012"/>
          </a:xfrm>
          <a:prstGeom prst="rect">
            <a:avLst/>
          </a:prstGeom>
          <a:noFill/>
          <a:ln w="9525">
            <a:noFill/>
            <a:miter lim="800000"/>
            <a:headEnd/>
            <a:tailEnd/>
          </a:ln>
        </p:spPr>
      </p:pic>
      <p:sp>
        <p:nvSpPr>
          <p:cNvPr id="7" name="ZoneTexte 6"/>
          <p:cNvSpPr txBox="1"/>
          <p:nvPr/>
        </p:nvSpPr>
        <p:spPr>
          <a:xfrm>
            <a:off x="4714876" y="6345816"/>
            <a:ext cx="4143404" cy="369332"/>
          </a:xfrm>
          <a:prstGeom prst="rect">
            <a:avLst/>
          </a:prstGeom>
          <a:noFill/>
        </p:spPr>
        <p:txBody>
          <a:bodyPr wrap="square" rtlCol="0">
            <a:spAutoFit/>
          </a:bodyPr>
          <a:lstStyle/>
          <a:p>
            <a:pPr algn="ctr"/>
            <a:r>
              <a:rPr lang="fr-FR" b="1" dirty="0" smtClean="0"/>
              <a:t>Mali (Bamako) , le 12 Décembre 2018</a:t>
            </a:r>
            <a:endParaRPr lang="fr-FR"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Objet 2"/>
          <p:cNvPicPr>
            <a:picLocks noChangeArrowheads="1"/>
          </p:cNvPicPr>
          <p:nvPr/>
        </p:nvPicPr>
        <p:blipFill>
          <a:blip r:embed="rId2"/>
          <a:srcRect l="-4054" t="-3954" r="-3381" b="-192"/>
          <a:stretch>
            <a:fillRect/>
          </a:stretch>
        </p:blipFill>
        <p:spPr bwMode="auto">
          <a:xfrm>
            <a:off x="357190" y="357166"/>
            <a:ext cx="8286776" cy="6072206"/>
          </a:xfrm>
          <a:prstGeom prst="rect">
            <a:avLst/>
          </a:prstGeom>
          <a:noFill/>
          <a:ln w="9525">
            <a:noFill/>
            <a:miter lim="800000"/>
            <a:headEnd/>
            <a:tailEnd/>
          </a:ln>
        </p:spPr>
      </p:pic>
      <p:sp>
        <p:nvSpPr>
          <p:cNvPr id="3" name="ZoneTexte 2"/>
          <p:cNvSpPr txBox="1"/>
          <p:nvPr/>
        </p:nvSpPr>
        <p:spPr>
          <a:xfrm>
            <a:off x="500034" y="1071546"/>
            <a:ext cx="2402517" cy="400110"/>
          </a:xfrm>
          <a:prstGeom prst="rect">
            <a:avLst/>
          </a:prstGeom>
          <a:noFill/>
        </p:spPr>
        <p:txBody>
          <a:bodyPr wrap="none" rtlCol="0">
            <a:spAutoFit/>
          </a:bodyPr>
          <a:lstStyle/>
          <a:p>
            <a:r>
              <a:rPr lang="fr-FR" sz="2000" b="1" dirty="0" smtClean="0"/>
              <a:t>Cartographie postale</a:t>
            </a:r>
            <a:endParaRPr lang="fr-FR" sz="2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ChangeArrowheads="1"/>
          </p:cNvSpPr>
          <p:nvPr/>
        </p:nvSpPr>
        <p:spPr bwMode="auto">
          <a:xfrm>
            <a:off x="-71470" y="571480"/>
            <a:ext cx="9459449"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dirty="0" smtClean="0">
                <a:latin typeface="Calibri" pitchFamily="34" charset="0"/>
                <a:ea typeface="Batang" pitchFamily="18" charset="-127"/>
                <a:cs typeface="Calibri" pitchFamily="34" charset="0"/>
              </a:rPr>
              <a:t>Au 31 décembre 2017, l’effectif des emplois dans le secteur postal formel est évalué à 368 contre</a:t>
            </a:r>
          </a:p>
          <a:p>
            <a:pPr marL="0" marR="0" lvl="0" indent="0" algn="l" defTabSz="914400" rtl="0" eaLnBrk="0" fontAlgn="base" latinLnBrk="0" hangingPunct="0">
              <a:lnSpc>
                <a:spcPct val="100000"/>
              </a:lnSpc>
              <a:spcBef>
                <a:spcPct val="0"/>
              </a:spcBef>
              <a:spcAft>
                <a:spcPct val="0"/>
              </a:spcAft>
              <a:buClrTx/>
              <a:buSzTx/>
              <a:buFontTx/>
              <a:buNone/>
              <a:tabLst/>
            </a:pPr>
            <a:r>
              <a:rPr lang="fr-FR" dirty="0" smtClean="0">
                <a:latin typeface="Calibri" pitchFamily="34" charset="0"/>
                <a:ea typeface="Batang" pitchFamily="18" charset="-127"/>
                <a:cs typeface="Calibri" pitchFamily="34" charset="0"/>
              </a:rPr>
              <a:t> 434 au 31 décembre 2012, soit une baisse de 15%. </a:t>
            </a:r>
          </a:p>
          <a:p>
            <a:pPr marL="0" marR="0" lvl="0" indent="0" algn="l" defTabSz="914400" rtl="0" eaLnBrk="0" fontAlgn="base" latinLnBrk="0" hangingPunct="0">
              <a:lnSpc>
                <a:spcPct val="100000"/>
              </a:lnSpc>
              <a:spcBef>
                <a:spcPct val="0"/>
              </a:spcBef>
              <a:spcAft>
                <a:spcPct val="0"/>
              </a:spcAft>
              <a:buClrTx/>
              <a:buSzTx/>
              <a:buFontTx/>
              <a:buNone/>
              <a:tabLst/>
            </a:pPr>
            <a:r>
              <a:rPr lang="fr-FR" dirty="0" smtClean="0">
                <a:latin typeface="Calibri" pitchFamily="34" charset="0"/>
                <a:ea typeface="Batang" pitchFamily="18" charset="-127"/>
                <a:cs typeface="Calibri" pitchFamily="34" charset="0"/>
              </a:rPr>
              <a:t>Parmi les 368 employés, 97% constituent des emplois à plein temps et 3% des employés</a:t>
            </a:r>
          </a:p>
          <a:p>
            <a:pPr marL="0" marR="0" lvl="0" indent="0" algn="l" defTabSz="914400" rtl="0" eaLnBrk="0" fontAlgn="base" latinLnBrk="0" hangingPunct="0">
              <a:lnSpc>
                <a:spcPct val="100000"/>
              </a:lnSpc>
              <a:spcBef>
                <a:spcPct val="0"/>
              </a:spcBef>
              <a:spcAft>
                <a:spcPct val="0"/>
              </a:spcAft>
              <a:buClrTx/>
              <a:buSzTx/>
              <a:buFontTx/>
              <a:buNone/>
              <a:tabLst/>
            </a:pPr>
            <a:r>
              <a:rPr lang="fr-FR" dirty="0" smtClean="0">
                <a:latin typeface="Calibri" pitchFamily="34" charset="0"/>
                <a:ea typeface="Batang" pitchFamily="18" charset="-127"/>
                <a:cs typeface="Calibri" pitchFamily="34" charset="0"/>
              </a:rPr>
              <a:t> à temps partiel. Le graphique ci-après présente l’évolution des emplois sur la période 2013 à 2017.</a:t>
            </a:r>
          </a:p>
        </p:txBody>
      </p:sp>
      <p:sp>
        <p:nvSpPr>
          <p:cNvPr id="6" name="Rectangle 5"/>
          <p:cNvSpPr/>
          <p:nvPr/>
        </p:nvSpPr>
        <p:spPr>
          <a:xfrm>
            <a:off x="71406" y="71414"/>
            <a:ext cx="3963393" cy="369332"/>
          </a:xfrm>
          <a:prstGeom prst="rect">
            <a:avLst/>
          </a:prstGeom>
          <a:solidFill>
            <a:srgbClr val="002060"/>
          </a:solidFill>
        </p:spPr>
        <p:txBody>
          <a:bodyPr wrap="none">
            <a:spAutoFit/>
          </a:bodyPr>
          <a:lstStyle/>
          <a:p>
            <a:pPr lvl="0" fontAlgn="base">
              <a:spcBef>
                <a:spcPct val="0"/>
              </a:spcBef>
              <a:spcAft>
                <a:spcPct val="0"/>
              </a:spcAft>
              <a:buFontTx/>
              <a:buChar char="•"/>
            </a:pPr>
            <a:r>
              <a:rPr lang="fr-FR" b="1" dirty="0" smtClean="0">
                <a:solidFill>
                  <a:schemeClr val="bg1"/>
                </a:solidFill>
                <a:latin typeface="Calibri" pitchFamily="34" charset="0"/>
                <a:ea typeface="Batang" pitchFamily="18" charset="-127"/>
                <a:cs typeface="Calibri" pitchFamily="34" charset="0"/>
              </a:rPr>
              <a:t>Emplois créés et infrastructure postale</a:t>
            </a:r>
          </a:p>
        </p:txBody>
      </p:sp>
      <p:sp>
        <p:nvSpPr>
          <p:cNvPr id="4301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43012" name="Object 4"/>
          <p:cNvGraphicFramePr>
            <a:graphicFrameLocks/>
          </p:cNvGraphicFramePr>
          <p:nvPr/>
        </p:nvGraphicFramePr>
        <p:xfrm>
          <a:off x="3529046" y="1857364"/>
          <a:ext cx="5543548" cy="2776536"/>
        </p:xfrm>
        <a:graphic>
          <a:graphicData uri="http://schemas.openxmlformats.org/presentationml/2006/ole">
            <mc:AlternateContent xmlns:mc="http://schemas.openxmlformats.org/markup-compatibility/2006">
              <mc:Choice xmlns:v="urn:schemas-microsoft-com:vml" Requires="v">
                <p:oleObj spid="_x0000_s43016" name="Graphique" r:id="rId4" imgW="5813883" imgH="2986961" progId="Excel.Sheet.8">
                  <p:embed/>
                </p:oleObj>
              </mc:Choice>
              <mc:Fallback>
                <p:oleObj name="Graphique" r:id="rId4" imgW="5813883" imgH="2986961" progId="Excel.Sheet.8">
                  <p:embed/>
                  <p:pic>
                    <p:nvPicPr>
                      <p:cNvPr id="0"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9046" y="1857364"/>
                        <a:ext cx="5543548" cy="27765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4" name="Rectangle 6"/>
          <p:cNvSpPr>
            <a:spLocks noChangeArrowheads="1"/>
          </p:cNvSpPr>
          <p:nvPr/>
        </p:nvSpPr>
        <p:spPr bwMode="auto">
          <a:xfrm>
            <a:off x="0" y="2990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9"/>
          <p:cNvSpPr/>
          <p:nvPr/>
        </p:nvSpPr>
        <p:spPr>
          <a:xfrm>
            <a:off x="-32" y="1857364"/>
            <a:ext cx="3500430" cy="3970318"/>
          </a:xfrm>
          <a:prstGeom prst="rect">
            <a:avLst/>
          </a:prstGeom>
        </p:spPr>
        <p:txBody>
          <a:bodyPr wrap="square">
            <a:spAutoFit/>
          </a:bodyPr>
          <a:lstStyle/>
          <a:p>
            <a:r>
              <a:rPr lang="fr-FR" dirty="0" smtClean="0"/>
              <a:t>La baisse du nombre des emplois créés sur la période sous revue ne semble pas s’expliquer par la densification des points de contact qui a connu un taux d’augmentation de 50,67%.    </a:t>
            </a:r>
          </a:p>
          <a:p>
            <a:endParaRPr lang="fr-FR" dirty="0" smtClean="0"/>
          </a:p>
          <a:p>
            <a:r>
              <a:rPr lang="fr-FR" dirty="0" smtClean="0"/>
              <a:t> En effet, le nombre de points d'accès aux services postaux est passé de 75 en 2013 à 113 au 31 décembre 2017, ce qui correspond à une moyenne annuelle d’un (01) point d’accès aux services postaux pour 159 292 habitants.</a:t>
            </a:r>
            <a:endParaRPr lang="fr-FR" dirty="0"/>
          </a:p>
        </p:txBody>
      </p:sp>
      <p:sp>
        <p:nvSpPr>
          <p:cNvPr id="43015" name="Rectangle 7"/>
          <p:cNvSpPr>
            <a:spLocks noChangeArrowheads="1"/>
          </p:cNvSpPr>
          <p:nvPr/>
        </p:nvSpPr>
        <p:spPr bwMode="auto">
          <a:xfrm>
            <a:off x="3428992" y="4714884"/>
            <a:ext cx="9144064"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1"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Comparatif :</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64 907 en 2016 pour l’Afrique subsaharienne, </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8 650 pour la Tunisie </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1308 à l’échelle mondiale</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48 913 habitants sont desservis par un seul employé de</a:t>
            </a:r>
          </a:p>
          <a:p>
            <a:pPr marL="0" marR="0" lvl="0" indent="0" algn="l" defTabSz="914400" rtl="0" eaLnBrk="0" fontAlgn="base" latinLnBrk="0" hangingPunct="0">
              <a:lnSpc>
                <a:spcPct val="100000"/>
              </a:lnSpc>
              <a:spcBef>
                <a:spcPct val="0"/>
              </a:spcBef>
              <a:spcAft>
                <a:spcPct val="0"/>
              </a:spcAft>
              <a:buClrTx/>
              <a:buSzTx/>
              <a:tabLst/>
            </a:pPr>
            <a:r>
              <a:rPr lang="fr-FR" dirty="0" smtClean="0">
                <a:latin typeface="Calibri" pitchFamily="34" charset="0"/>
                <a:ea typeface="Times New Roman" pitchFamily="18" charset="0"/>
                <a:cs typeface="Calibri" pitchFamily="34" charset="0"/>
              </a:rPr>
              <a:t>  </a:t>
            </a: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poste (14 786 en 2016 pour l’Afrique subsaharienne, </a:t>
            </a:r>
          </a:p>
          <a:p>
            <a:pPr marL="0" marR="0" lvl="0" indent="0" algn="l" defTabSz="914400" rtl="0" eaLnBrk="0" fontAlgn="base" latinLnBrk="0" hangingPunct="0">
              <a:lnSpc>
                <a:spcPct val="100000"/>
              </a:lnSpc>
              <a:spcBef>
                <a:spcPct val="0"/>
              </a:spcBef>
              <a:spcAft>
                <a:spcPct val="0"/>
              </a:spcAft>
              <a:buClrTx/>
              <a:buSzTx/>
              <a:tabLst/>
            </a:pPr>
            <a:r>
              <a:rPr lang="fr-FR" dirty="0" smtClean="0">
                <a:latin typeface="Calibri" pitchFamily="34" charset="0"/>
                <a:ea typeface="Times New Roman" pitchFamily="18" charset="0"/>
                <a:cs typeface="Calibri" pitchFamily="34" charset="0"/>
              </a:rPr>
              <a:t>   </a:t>
            </a: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878 pour la Tunisie et 1 319 à l’échelle mondiale). </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214346" y="1500174"/>
            <a:ext cx="9401676" cy="30315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fr-FR"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L’effectif</a:t>
            </a: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 </a:t>
            </a:r>
            <a:r>
              <a:rPr kumimoji="0" lang="fr-FR"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248</a:t>
            </a: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personnes en </a:t>
            </a:r>
            <a:r>
              <a:rPr kumimoji="0" lang="fr-FR"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2017</a:t>
            </a: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354 en 2012, 346 en 2014, 274 en 2015 : </a:t>
            </a: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Avec environ </a:t>
            </a:r>
          </a:p>
          <a:p>
            <a:pPr marL="457200" marR="0" lvl="1" indent="0" algn="l" defTabSz="914400" rtl="0" eaLnBrk="1" fontAlgn="base" latinLnBrk="0" hangingPunct="1">
              <a:lnSpc>
                <a:spcPct val="100000"/>
              </a:lnSpc>
              <a:spcBef>
                <a:spcPct val="0"/>
              </a:spcBef>
              <a:spcAft>
                <a:spcPct val="0"/>
              </a:spcAft>
              <a:buClrTx/>
              <a:buSzTx/>
              <a:tabLst/>
            </a:pPr>
            <a:r>
              <a:rPr lang="fr-FR" dirty="0" smtClean="0">
                <a:latin typeface="Calibri" pitchFamily="34" charset="0"/>
                <a:ea typeface="Times New Roman" pitchFamily="18" charset="0"/>
                <a:cs typeface="Calibri" pitchFamily="34" charset="0"/>
              </a:rPr>
              <a:t>                    </a:t>
            </a: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55% du total des effectifs, et 40% de parts de marché en termes de CA, LA POSTE</a:t>
            </a:r>
          </a:p>
          <a:p>
            <a:pPr marL="457200" marR="0" lvl="1" indent="0" algn="l" defTabSz="914400" rtl="0" eaLnBrk="1" fontAlgn="base" latinLnBrk="0" hangingPunct="1">
              <a:lnSpc>
                <a:spcPct val="100000"/>
              </a:lnSpc>
              <a:spcBef>
                <a:spcPct val="0"/>
              </a:spcBef>
              <a:spcAft>
                <a:spcPct val="0"/>
              </a:spcAft>
              <a:buClrTx/>
              <a:buSzTx/>
              <a:tabLst/>
            </a:pPr>
            <a:r>
              <a:rPr lang="fr-FR" dirty="0" smtClean="0">
                <a:latin typeface="Calibri" pitchFamily="34" charset="0"/>
                <a:ea typeface="Times New Roman" pitchFamily="18" charset="0"/>
                <a:cs typeface="Calibri" pitchFamily="34" charset="0"/>
              </a:rPr>
              <a:t>                   </a:t>
            </a: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DU MALI s’emble être moins compétitive puisqu’elle produit moins avec des coûts</a:t>
            </a:r>
          </a:p>
          <a:p>
            <a:pPr marL="457200" marR="0" lvl="1" indent="0" algn="l" defTabSz="914400" rtl="0" eaLnBrk="1" fontAlgn="base" latinLnBrk="0" hangingPunct="1">
              <a:lnSpc>
                <a:spcPct val="100000"/>
              </a:lnSpc>
              <a:spcBef>
                <a:spcPct val="0"/>
              </a:spcBef>
              <a:spcAft>
                <a:spcPct val="0"/>
              </a:spcAft>
              <a:buClrTx/>
              <a:buSzTx/>
              <a:tabLst/>
            </a:pPr>
            <a:r>
              <a:rPr lang="fr-FR" dirty="0" smtClean="0">
                <a:latin typeface="Calibri" pitchFamily="34" charset="0"/>
                <a:ea typeface="Times New Roman" pitchFamily="18" charset="0"/>
                <a:cs typeface="Calibri" pitchFamily="34" charset="0"/>
              </a:rPr>
              <a:t>                   </a:t>
            </a: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plus élevés, comparé à ses concurrents qui s’accaparent les 60% du CA total du </a:t>
            </a:r>
          </a:p>
          <a:p>
            <a:pPr marL="457200" marR="0" lvl="1" indent="0" algn="l" defTabSz="914400" rtl="0" eaLnBrk="1" fontAlgn="base" latinLnBrk="0" hangingPunct="1">
              <a:lnSpc>
                <a:spcPct val="100000"/>
              </a:lnSpc>
              <a:spcBef>
                <a:spcPct val="0"/>
              </a:spcBef>
              <a:spcAft>
                <a:spcPct val="0"/>
              </a:spcAft>
              <a:buClrTx/>
              <a:buSzTx/>
              <a:tabLst/>
            </a:pPr>
            <a:r>
              <a:rPr lang="fr-FR" dirty="0" smtClean="0">
                <a:latin typeface="Calibri" pitchFamily="34" charset="0"/>
                <a:ea typeface="Times New Roman" pitchFamily="18" charset="0"/>
                <a:cs typeface="Calibri" pitchFamily="34" charset="0"/>
              </a:rPr>
              <a:t>                    </a:t>
            </a: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secteur postal formel avec seulement 45% des effectifs.</a:t>
            </a:r>
          </a:p>
          <a:p>
            <a:pPr marL="457200" marR="0" lvl="1" indent="0" algn="l" defTabSz="914400" rtl="0" eaLnBrk="1" fontAlgn="base" latinLnBrk="0" hangingPunct="1">
              <a:lnSpc>
                <a:spcPct val="100000"/>
              </a:lnSpc>
              <a:spcBef>
                <a:spcPct val="0"/>
              </a:spcBef>
              <a:spcAft>
                <a:spcPct val="0"/>
              </a:spcAft>
              <a:buClrTx/>
              <a:buSzTx/>
              <a:tabLst/>
            </a:pP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fr-FR"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Le nombre de points de contacts</a:t>
            </a: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 </a:t>
            </a:r>
            <a:r>
              <a:rPr kumimoji="0" lang="fr-FR"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85 Bureaux de Poste</a:t>
            </a: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et 02 agences, soit 87 points</a:t>
            </a:r>
          </a:p>
          <a:p>
            <a:pPr marL="457200" marR="0" lvl="1" indent="0" algn="l" defTabSz="914400" rtl="0" eaLnBrk="0" fontAlgn="base" latinLnBrk="0" hangingPunct="0">
              <a:lnSpc>
                <a:spcPct val="100000"/>
              </a:lnSpc>
              <a:spcBef>
                <a:spcPct val="0"/>
              </a:spcBef>
              <a:spcAft>
                <a:spcPct val="0"/>
              </a:spcAft>
              <a:buClrTx/>
              <a:buSzTx/>
              <a:tabLst/>
            </a:pPr>
            <a:r>
              <a:rPr lang="fr-FR" dirty="0" smtClean="0">
                <a:latin typeface="Calibri" pitchFamily="34" charset="0"/>
                <a:ea typeface="Batang" pitchFamily="18" charset="-127"/>
                <a:cs typeface="Calibri" pitchFamily="34" charset="0"/>
              </a:rPr>
              <a:t>                                                              </a:t>
            </a: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de contacts : </a:t>
            </a: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La baisse continue du trafic se répercute sur </a:t>
            </a:r>
          </a:p>
          <a:p>
            <a:pPr marL="457200" marR="0" lvl="1" indent="0" algn="l" defTabSz="914400" rtl="0" eaLnBrk="0" fontAlgn="base" latinLnBrk="0" hangingPunct="0">
              <a:lnSpc>
                <a:spcPct val="100000"/>
              </a:lnSpc>
              <a:spcBef>
                <a:spcPct val="0"/>
              </a:spcBef>
              <a:spcAft>
                <a:spcPct val="0"/>
              </a:spcAft>
              <a:buClrTx/>
              <a:buSzTx/>
              <a:tabLst/>
            </a:pPr>
            <a:r>
              <a:rPr lang="fr-FR" dirty="0" smtClean="0">
                <a:latin typeface="Calibri" pitchFamily="34" charset="0"/>
                <a:ea typeface="Times New Roman" pitchFamily="18" charset="0"/>
                <a:cs typeface="Calibri" pitchFamily="34" charset="0"/>
              </a:rPr>
              <a:t>                                                                </a:t>
            </a: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les recettes et impacte directement la productivité de </a:t>
            </a:r>
          </a:p>
          <a:p>
            <a:pPr marL="457200" marR="0" lvl="1" indent="0" algn="l" defTabSz="914400" rtl="0" eaLnBrk="0" fontAlgn="base" latinLnBrk="0" hangingPunct="0">
              <a:lnSpc>
                <a:spcPct val="100000"/>
              </a:lnSpc>
              <a:spcBef>
                <a:spcPct val="0"/>
              </a:spcBef>
              <a:spcAft>
                <a:spcPct val="0"/>
              </a:spcAft>
              <a:buClrTx/>
              <a:buSzTx/>
              <a:tabLst/>
            </a:pPr>
            <a:r>
              <a:rPr lang="fr-FR" dirty="0" smtClean="0">
                <a:latin typeface="Calibri" pitchFamily="34" charset="0"/>
                <a:ea typeface="Times New Roman" pitchFamily="18" charset="0"/>
                <a:cs typeface="Calibri" pitchFamily="34" charset="0"/>
              </a:rPr>
              <a:t>                                                                </a:t>
            </a: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LA POSTE DU MALI en termes de temps d'activité des</a:t>
            </a:r>
          </a:p>
          <a:p>
            <a:pPr marL="457200" marR="0" lvl="1" indent="0" algn="l" defTabSz="914400" rtl="0" eaLnBrk="0" fontAlgn="base" latinLnBrk="0" hangingPunct="0">
              <a:lnSpc>
                <a:spcPct val="100000"/>
              </a:lnSpc>
              <a:spcBef>
                <a:spcPct val="0"/>
              </a:spcBef>
              <a:spcAft>
                <a:spcPct val="0"/>
              </a:spcAft>
              <a:buClrTx/>
              <a:buSzTx/>
              <a:tabLst/>
            </a:pPr>
            <a:r>
              <a:rPr lang="fr-FR" dirty="0" smtClean="0">
                <a:latin typeface="Calibri" pitchFamily="34" charset="0"/>
                <a:ea typeface="Times New Roman" pitchFamily="18" charset="0"/>
                <a:cs typeface="Calibri" pitchFamily="34" charset="0"/>
              </a:rPr>
              <a:t>                                                               </a:t>
            </a: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guichets et de délais de distribution.</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226" name="Rectangle 2"/>
          <p:cNvSpPr>
            <a:spLocks noChangeArrowheads="1"/>
          </p:cNvSpPr>
          <p:nvPr/>
        </p:nvSpPr>
        <p:spPr bwMode="auto">
          <a:xfrm>
            <a:off x="0" y="299845"/>
            <a:ext cx="9028882"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53975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Concernant le nombre moyen d’habitants desservis par un bureau de poste, il est de</a:t>
            </a:r>
          </a:p>
          <a:p>
            <a:pPr marL="0" marR="0" lvl="0" indent="53975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272 575 habitants au Mali, contre une moyenne de 67 900 pour les pays africains et de</a:t>
            </a:r>
          </a:p>
          <a:p>
            <a:pPr marL="0" marR="0" lvl="0" indent="53975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12 381 pour les pays industrialisés. Cette situation influe bien évidemment sur la qualité</a:t>
            </a:r>
          </a:p>
          <a:p>
            <a:pPr marL="0" marR="0" lvl="0" indent="53975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de service et sur la rentabilité de LA POSTE DU MALI.</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Tableau 3"/>
          <p:cNvGraphicFramePr>
            <a:graphicFrameLocks noGrp="1"/>
          </p:cNvGraphicFramePr>
          <p:nvPr/>
        </p:nvGraphicFramePr>
        <p:xfrm>
          <a:off x="285720" y="4463057"/>
          <a:ext cx="8501122" cy="2332165"/>
        </p:xfrm>
        <a:graphic>
          <a:graphicData uri="http://schemas.openxmlformats.org/drawingml/2006/table">
            <a:tbl>
              <a:tblPr/>
              <a:tblGrid>
                <a:gridCol w="2601263"/>
                <a:gridCol w="2113526"/>
                <a:gridCol w="3786333"/>
              </a:tblGrid>
              <a:tr h="0">
                <a:tc>
                  <a:txBody>
                    <a:bodyPr/>
                    <a:lstStyle/>
                    <a:p>
                      <a:pPr algn="ctr">
                        <a:lnSpc>
                          <a:spcPct val="107000"/>
                        </a:lnSpc>
                        <a:spcAft>
                          <a:spcPts val="0"/>
                        </a:spcAft>
                      </a:pPr>
                      <a:endParaRPr lang="fr-FR" sz="1100">
                        <a:latin typeface="Calibri"/>
                        <a:ea typeface="Calibri"/>
                        <a:cs typeface="Arial"/>
                      </a:endParaRPr>
                    </a:p>
                    <a:p>
                      <a:pPr algn="ctr">
                        <a:lnSpc>
                          <a:spcPct val="107000"/>
                        </a:lnSpc>
                        <a:spcAft>
                          <a:spcPts val="0"/>
                        </a:spcAft>
                      </a:pPr>
                      <a:r>
                        <a:rPr lang="fr-FR" sz="1200" b="1">
                          <a:latin typeface="Calibri"/>
                          <a:ea typeface="Calibri"/>
                          <a:cs typeface="Arial"/>
                        </a:rPr>
                        <a:t>Opérateur</a:t>
                      </a:r>
                      <a:endParaRPr lang="fr-FR"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fr-FR" sz="1100">
                        <a:latin typeface="Calibri"/>
                        <a:ea typeface="Calibri"/>
                        <a:cs typeface="Arial"/>
                      </a:endParaRPr>
                    </a:p>
                    <a:p>
                      <a:pPr algn="ctr">
                        <a:lnSpc>
                          <a:spcPct val="107000"/>
                        </a:lnSpc>
                        <a:spcAft>
                          <a:spcPts val="0"/>
                        </a:spcAft>
                      </a:pPr>
                      <a:r>
                        <a:rPr lang="fr-FR" sz="1200" b="1">
                          <a:latin typeface="Calibri"/>
                          <a:ea typeface="Calibri"/>
                          <a:cs typeface="Arial"/>
                        </a:rPr>
                        <a:t>Nombre de points d’accès</a:t>
                      </a:r>
                      <a:endParaRPr lang="fr-FR"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fr-FR" sz="1100">
                        <a:latin typeface="Calibri"/>
                        <a:ea typeface="Calibri"/>
                        <a:cs typeface="Arial"/>
                      </a:endParaRPr>
                    </a:p>
                    <a:p>
                      <a:pPr algn="ctr">
                        <a:lnSpc>
                          <a:spcPct val="107000"/>
                        </a:lnSpc>
                        <a:spcAft>
                          <a:spcPts val="0"/>
                        </a:spcAft>
                      </a:pPr>
                      <a:r>
                        <a:rPr lang="fr-FR" sz="1200" b="1">
                          <a:latin typeface="Calibri"/>
                          <a:ea typeface="Calibri"/>
                          <a:cs typeface="Arial"/>
                        </a:rPr>
                        <a:t>Localisation</a:t>
                      </a:r>
                      <a:endParaRPr lang="fr-FR"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fr-FR" sz="1200" b="1">
                          <a:latin typeface="Calibri"/>
                          <a:ea typeface="Calibri"/>
                          <a:cs typeface="Arial"/>
                        </a:rPr>
                        <a:t>DHL INTRNATIONAL MALI SARL</a:t>
                      </a:r>
                      <a:endParaRPr lang="fr-FR"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latin typeface="Calibri"/>
                          <a:ea typeface="Calibri"/>
                          <a:cs typeface="Arial"/>
                        </a:rPr>
                        <a:t>37</a:t>
                      </a:r>
                      <a:endParaRPr lang="fr-FR"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b="0" dirty="0">
                          <a:latin typeface="Calibri"/>
                          <a:ea typeface="Calibri"/>
                          <a:cs typeface="Arial"/>
                        </a:rPr>
                        <a:t>Bamako (32), Kayes (01), Sikasso (01), Ségou (01), Mopti (01) et Tombouctou (01).</a:t>
                      </a:r>
                      <a:endParaRPr lang="fr-FR" sz="1100" b="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fr-FR" sz="1200" b="1">
                          <a:latin typeface="Calibri"/>
                          <a:ea typeface="Calibri"/>
                          <a:cs typeface="Arial"/>
                        </a:rPr>
                        <a:t>Tam Logistics</a:t>
                      </a:r>
                      <a:endParaRPr lang="fr-FR"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latin typeface="Calibri"/>
                          <a:ea typeface="Calibri"/>
                          <a:cs typeface="Arial"/>
                        </a:rPr>
                        <a:t>01</a:t>
                      </a:r>
                      <a:endParaRPr lang="fr-FR"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latin typeface="Calibri"/>
                          <a:ea typeface="Calibri"/>
                          <a:cs typeface="Arial"/>
                        </a:rPr>
                        <a:t>Bamako</a:t>
                      </a:r>
                      <a:endParaRPr lang="fr-FR"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fr-FR" sz="1200" b="1">
                          <a:latin typeface="Calibri"/>
                          <a:ea typeface="Calibri"/>
                          <a:cs typeface="Arial"/>
                        </a:rPr>
                        <a:t>BOLLORE (SDV)</a:t>
                      </a:r>
                      <a:endParaRPr lang="fr-FR"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latin typeface="Calibri"/>
                          <a:ea typeface="Calibri"/>
                          <a:cs typeface="Arial"/>
                        </a:rPr>
                        <a:t>01</a:t>
                      </a:r>
                      <a:endParaRPr lang="fr-FR"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latin typeface="Calibri"/>
                          <a:ea typeface="Calibri"/>
                          <a:cs typeface="Arial"/>
                        </a:rPr>
                        <a:t>Bamako</a:t>
                      </a:r>
                      <a:endParaRPr lang="fr-FR"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fr-FR" sz="1200" b="1">
                          <a:latin typeface="Calibri"/>
                          <a:ea typeface="Calibri"/>
                          <a:cs typeface="Arial"/>
                        </a:rPr>
                        <a:t>KExpress</a:t>
                      </a:r>
                      <a:endParaRPr lang="fr-FR"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latin typeface="Calibri"/>
                          <a:ea typeface="Calibri"/>
                          <a:cs typeface="Arial"/>
                        </a:rPr>
                        <a:t>09</a:t>
                      </a:r>
                      <a:endParaRPr lang="fr-FR"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latin typeface="Calibri"/>
                          <a:ea typeface="Calibri"/>
                          <a:cs typeface="Arial"/>
                        </a:rPr>
                        <a:t>Bamako (01), Koulikoro (01), Kayes (01), Sikasso (01), Ségou (01), Mopti (01), Gao (01), Kidal (01) et Tombouctou (01).</a:t>
                      </a:r>
                      <a:endParaRPr lang="fr-FR"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fr-FR" sz="1200" b="1">
                          <a:latin typeface="Calibri"/>
                          <a:ea typeface="Calibri"/>
                          <a:cs typeface="Arial"/>
                        </a:rPr>
                        <a:t>KANDEEXPRESS</a:t>
                      </a:r>
                      <a:endParaRPr lang="fr-FR"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latin typeface="Calibri"/>
                          <a:ea typeface="Calibri"/>
                          <a:cs typeface="Arial"/>
                        </a:rPr>
                        <a:t>01</a:t>
                      </a:r>
                      <a:endParaRPr lang="fr-FR"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latin typeface="Calibri"/>
                          <a:ea typeface="Calibri"/>
                          <a:cs typeface="Arial"/>
                        </a:rPr>
                        <a:t>Bamako</a:t>
                      </a:r>
                      <a:endParaRPr lang="fr-FR"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fr-FR" sz="1200" b="1">
                          <a:latin typeface="Calibri"/>
                          <a:ea typeface="Calibri"/>
                          <a:cs typeface="Arial"/>
                        </a:rPr>
                        <a:t>GLOPAX</a:t>
                      </a:r>
                      <a:endParaRPr lang="fr-FR"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latin typeface="Calibri"/>
                          <a:ea typeface="Calibri"/>
                          <a:cs typeface="Arial"/>
                        </a:rPr>
                        <a:t>06</a:t>
                      </a:r>
                      <a:endParaRPr lang="fr-FR"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latin typeface="Calibri"/>
                          <a:ea typeface="Calibri"/>
                          <a:cs typeface="Arial"/>
                        </a:rPr>
                        <a:t>Bamako (01), Kayes (01), Sikasso (01), Ségou (01), Mopti (01) et Tombouctou (01).</a:t>
                      </a:r>
                      <a:endParaRPr lang="fr-FR"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142908" y="500042"/>
            <a:ext cx="9144000" cy="20774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dirty="0">
                <a:latin typeface="Calibri" pitchFamily="34" charset="0"/>
                <a:ea typeface="Times New Roman" pitchFamily="18" charset="0"/>
                <a:cs typeface="Calibri" pitchFamily="34" charset="0"/>
              </a:rPr>
              <a:t>Le marché postal du Mali est </a:t>
            </a:r>
            <a:r>
              <a:rPr lang="fr-FR" b="1" dirty="0">
                <a:latin typeface="Calibri" pitchFamily="34" charset="0"/>
                <a:ea typeface="Times New Roman" pitchFamily="18" charset="0"/>
                <a:cs typeface="Calibri" pitchFamily="34" charset="0"/>
              </a:rPr>
              <a:t>animé</a:t>
            </a:r>
            <a:r>
              <a:rPr lang="fr-FR" dirty="0">
                <a:latin typeface="Calibri" pitchFamily="34" charset="0"/>
                <a:ea typeface="Times New Roman" pitchFamily="18" charset="0"/>
                <a:cs typeface="Calibri" pitchFamily="34" charset="0"/>
              </a:rPr>
              <a:t> par trois types d’acteurs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fr-FR" dirty="0" smtClean="0">
                <a:latin typeface="Calibri" pitchFamily="34" charset="0"/>
                <a:ea typeface="Times New Roman" pitchFamily="18" charset="0"/>
                <a:cs typeface="Calibri" pitchFamily="34" charset="0"/>
              </a:rPr>
              <a:t> Un </a:t>
            </a:r>
            <a:r>
              <a:rPr lang="fr-FR" b="1" dirty="0">
                <a:solidFill>
                  <a:srgbClr val="FFC000"/>
                </a:solidFill>
                <a:latin typeface="Calibri" pitchFamily="34" charset="0"/>
                <a:ea typeface="Times New Roman" pitchFamily="18" charset="0"/>
                <a:cs typeface="Calibri" pitchFamily="34" charset="0"/>
              </a:rPr>
              <a:t>opérateur </a:t>
            </a:r>
            <a:r>
              <a:rPr lang="fr-FR" b="1" dirty="0" smtClean="0">
                <a:solidFill>
                  <a:srgbClr val="FFC000"/>
                </a:solidFill>
                <a:latin typeface="Calibri" pitchFamily="34" charset="0"/>
                <a:ea typeface="Times New Roman" pitchFamily="18" charset="0"/>
                <a:cs typeface="Calibri" pitchFamily="34" charset="0"/>
              </a:rPr>
              <a:t>historique </a:t>
            </a:r>
            <a:r>
              <a:rPr lang="fr-FR" dirty="0" smtClean="0">
                <a:latin typeface="Calibri" pitchFamily="34" charset="0"/>
                <a:ea typeface="Times New Roman" pitchFamily="18" charset="0"/>
                <a:cs typeface="Calibri" pitchFamily="34" charset="0"/>
              </a:rPr>
              <a:t>en </a:t>
            </a:r>
            <a:r>
              <a:rPr lang="fr-FR" dirty="0">
                <a:latin typeface="Calibri" pitchFamily="34" charset="0"/>
                <a:ea typeface="Times New Roman" pitchFamily="18" charset="0"/>
                <a:cs typeface="Calibri" pitchFamily="34" charset="0"/>
              </a:rPr>
              <a:t>charge du service postal universel, bénéficiant d’un régime d’exclusivité pour l’exploitation des services postaux réservés ;</a:t>
            </a:r>
          </a:p>
          <a:p>
            <a:pPr marL="0" marR="0" lvl="0" indent="0" algn="l" defTabSz="914400" rtl="0" eaLnBrk="0" fontAlgn="base" latinLnBrk="0" hangingPunct="0">
              <a:lnSpc>
                <a:spcPct val="100000"/>
              </a:lnSpc>
              <a:spcBef>
                <a:spcPct val="0"/>
              </a:spcBef>
              <a:spcAft>
                <a:spcPct val="0"/>
              </a:spcAft>
              <a:buClrTx/>
              <a:buSzTx/>
              <a:tabLst/>
            </a:pPr>
            <a:endParaRPr lang="fr-FR" sz="3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fr-FR" sz="1600" dirty="0" smtClean="0">
                <a:latin typeface="Arial" pitchFamily="34" charset="0"/>
                <a:cs typeface="Arial" pitchFamily="34" charset="0"/>
              </a:rPr>
              <a:t> </a:t>
            </a:r>
            <a:r>
              <a:rPr lang="fr-FR" dirty="0">
                <a:latin typeface="Calibri" pitchFamily="34" charset="0"/>
                <a:ea typeface="Times New Roman" pitchFamily="18" charset="0"/>
                <a:cs typeface="Calibri" pitchFamily="34" charset="0"/>
              </a:rPr>
              <a:t>Des </a:t>
            </a:r>
            <a:r>
              <a:rPr lang="fr-FR" b="1" dirty="0">
                <a:solidFill>
                  <a:srgbClr val="00B0F0"/>
                </a:solidFill>
                <a:latin typeface="Calibri" pitchFamily="34" charset="0"/>
                <a:ea typeface="Times New Roman" pitchFamily="18" charset="0"/>
                <a:cs typeface="Calibri" pitchFamily="34" charset="0"/>
              </a:rPr>
              <a:t>opérateurs privés </a:t>
            </a:r>
            <a:r>
              <a:rPr lang="fr-FR" dirty="0">
                <a:latin typeface="Calibri" pitchFamily="34" charset="0"/>
                <a:ea typeface="Times New Roman" pitchFamily="18" charset="0"/>
                <a:cs typeface="Calibri" pitchFamily="34" charset="0"/>
              </a:rPr>
              <a:t>nationaux et internationaux exerçant sous le régime d’autorisation pour l’exploitation des services postaux non réservés </a:t>
            </a:r>
            <a:r>
              <a:rPr lang="fr-FR" dirty="0" smtClean="0">
                <a:latin typeface="Calibri" pitchFamily="34" charset="0"/>
                <a:ea typeface="Times New Roman" pitchFamily="18" charset="0"/>
                <a:cs typeface="Calibri" pitchFamily="34" charset="0"/>
              </a:rPr>
              <a:t>;</a:t>
            </a:r>
            <a:endParaRPr lang="fr-FR" sz="9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fr-FR" sz="1600" dirty="0" smtClean="0">
                <a:latin typeface="Arial" pitchFamily="34" charset="0"/>
                <a:cs typeface="Arial" pitchFamily="34" charset="0"/>
              </a:rPr>
              <a:t> </a:t>
            </a:r>
            <a:r>
              <a:rPr lang="fr-FR" dirty="0">
                <a:latin typeface="Calibri" pitchFamily="34" charset="0"/>
                <a:ea typeface="Times New Roman" pitchFamily="18" charset="0"/>
                <a:cs typeface="Calibri" pitchFamily="34" charset="0"/>
              </a:rPr>
              <a:t>Des </a:t>
            </a:r>
            <a:r>
              <a:rPr lang="fr-FR" b="1" dirty="0">
                <a:solidFill>
                  <a:srgbClr val="FF0000"/>
                </a:solidFill>
                <a:latin typeface="Calibri" pitchFamily="34" charset="0"/>
                <a:ea typeface="Times New Roman" pitchFamily="18" charset="0"/>
                <a:cs typeface="Calibri" pitchFamily="34" charset="0"/>
              </a:rPr>
              <a:t>Opérateurs</a:t>
            </a:r>
            <a:r>
              <a:rPr lang="fr-FR" dirty="0">
                <a:latin typeface="Calibri" pitchFamily="34" charset="0"/>
                <a:ea typeface="Times New Roman" pitchFamily="18" charset="0"/>
                <a:cs typeface="Calibri" pitchFamily="34" charset="0"/>
              </a:rPr>
              <a:t> </a:t>
            </a:r>
            <a:r>
              <a:rPr lang="fr-FR" b="1" dirty="0">
                <a:solidFill>
                  <a:srgbClr val="FF0000"/>
                </a:solidFill>
                <a:latin typeface="Calibri" pitchFamily="34" charset="0"/>
                <a:ea typeface="Times New Roman" pitchFamily="18" charset="0"/>
                <a:cs typeface="Calibri" pitchFamily="34" charset="0"/>
              </a:rPr>
              <a:t>informels</a:t>
            </a:r>
            <a:r>
              <a:rPr lang="fr-FR" dirty="0">
                <a:latin typeface="Calibri" pitchFamily="34" charset="0"/>
                <a:ea typeface="Times New Roman" pitchFamily="18" charset="0"/>
                <a:cs typeface="Calibri" pitchFamily="34" charset="0"/>
              </a:rPr>
              <a:t>, constitué en majorité par les transporteurs et les coursiers particuliers.</a:t>
            </a:r>
          </a:p>
        </p:txBody>
      </p:sp>
      <p:sp>
        <p:nvSpPr>
          <p:cNvPr id="7" name="Rectangle 6"/>
          <p:cNvSpPr/>
          <p:nvPr/>
        </p:nvSpPr>
        <p:spPr>
          <a:xfrm>
            <a:off x="71406" y="71414"/>
            <a:ext cx="6929486" cy="369332"/>
          </a:xfrm>
          <a:prstGeom prst="rect">
            <a:avLst/>
          </a:prstGeom>
          <a:solidFill>
            <a:srgbClr val="002060"/>
          </a:solidFill>
        </p:spPr>
        <p:txBody>
          <a:bodyPr wrap="square">
            <a:spAutoFit/>
          </a:bodyPr>
          <a:lstStyle/>
          <a:p>
            <a:r>
              <a:rPr lang="fr-FR" b="1" dirty="0" smtClean="0">
                <a:solidFill>
                  <a:schemeClr val="bg1"/>
                </a:solidFill>
              </a:rPr>
              <a:t>A.2 Un </a:t>
            </a:r>
            <a:r>
              <a:rPr lang="fr-FR" b="1" dirty="0">
                <a:solidFill>
                  <a:schemeClr val="bg1"/>
                </a:solidFill>
              </a:rPr>
              <a:t>marché postal animé par plusieurs forces </a:t>
            </a:r>
            <a:r>
              <a:rPr lang="fr-FR" b="1" dirty="0" smtClean="0">
                <a:solidFill>
                  <a:schemeClr val="bg1"/>
                </a:solidFill>
              </a:rPr>
              <a:t>concurrentielles</a:t>
            </a:r>
            <a:endParaRPr lang="fr-FR" dirty="0">
              <a:solidFill>
                <a:schemeClr val="bg1"/>
              </a:solidFill>
            </a:endParaRPr>
          </a:p>
        </p:txBody>
      </p:sp>
      <p:sp>
        <p:nvSpPr>
          <p:cNvPr id="8" name="Rectangle 9"/>
          <p:cNvSpPr>
            <a:spLocks noChangeArrowheads="1"/>
          </p:cNvSpPr>
          <p:nvPr/>
        </p:nvSpPr>
        <p:spPr bwMode="auto">
          <a:xfrm>
            <a:off x="166894" y="2571744"/>
            <a:ext cx="8977138" cy="160043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lang="fr-FR" dirty="0" smtClean="0">
                <a:latin typeface="Calibri" pitchFamily="34" charset="0"/>
                <a:ea typeface="Times New Roman" pitchFamily="18" charset="0"/>
                <a:cs typeface="Calibri" pitchFamily="34" charset="0"/>
              </a:rPr>
              <a:t>Le secteur privé </a:t>
            </a: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concentre ses offres de services vers la clientèle de type entreprise et grands</a:t>
            </a:r>
          </a:p>
          <a:p>
            <a:pPr marL="0" marR="0" lvl="0" indent="0" algn="l" defTabSz="914400" rtl="0" eaLnBrk="1" fontAlgn="base" latinLnBrk="0" hangingPunct="1">
              <a:lnSpc>
                <a:spcPct val="100000"/>
              </a:lnSpc>
              <a:spcBef>
                <a:spcPct val="0"/>
              </a:spcBef>
              <a:spcAft>
                <a:spcPct val="0"/>
              </a:spcAft>
              <a:buClrTx/>
              <a:buSzTx/>
              <a:tabLst/>
            </a:pPr>
            <a:r>
              <a:rPr lang="fr-FR" dirty="0">
                <a:latin typeface="Calibri" pitchFamily="34" charset="0"/>
                <a:ea typeface="Times New Roman" pitchFamily="18" charset="0"/>
                <a:cs typeface="Calibri" pitchFamily="34" charset="0"/>
              </a:rPr>
              <a:t> </a:t>
            </a: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facturiers, desservant certaines régions pré déterminées comme la capitale Bamako, Kayes ,</a:t>
            </a:r>
          </a:p>
          <a:p>
            <a:pPr marL="0" marR="0" lvl="0" indent="0" algn="l" defTabSz="914400" rtl="0" eaLnBrk="1" fontAlgn="base" latinLnBrk="0" hangingPunct="1">
              <a:lnSpc>
                <a:spcPct val="100000"/>
              </a:lnSpc>
              <a:spcBef>
                <a:spcPct val="0"/>
              </a:spcBef>
              <a:spcAft>
                <a:spcPct val="0"/>
              </a:spcAft>
              <a:buClrTx/>
              <a:buSzTx/>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Koulikoro et les centres urbains, </a:t>
            </a:r>
          </a:p>
          <a:p>
            <a:pPr marL="0" marR="0" lvl="0" indent="0" algn="l" defTabSz="914400" rtl="0" eaLnBrk="1" fontAlgn="base" latinLnBrk="0" hangingPunct="1">
              <a:lnSpc>
                <a:spcPct val="100000"/>
              </a:lnSpc>
              <a:spcBef>
                <a:spcPct val="0"/>
              </a:spcBef>
              <a:spcAft>
                <a:spcPct val="0"/>
              </a:spcAft>
              <a:buClrTx/>
              <a:buSzTx/>
              <a:tabLst/>
            </a:pPr>
            <a:endParaRPr kumimoji="0" lang="fr-FR" sz="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lang="fr-FR" dirty="0">
                <a:latin typeface="Calibri" pitchFamily="34" charset="0"/>
                <a:ea typeface="Times New Roman" pitchFamily="18" charset="0"/>
                <a:cs typeface="Calibri" pitchFamily="34" charset="0"/>
              </a:rPr>
              <a:t> </a:t>
            </a: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LA POSTE DU MALI transporte et distribue le courrier sur l’ensemble du territoire national </a:t>
            </a:r>
          </a:p>
          <a:p>
            <a:pPr marL="0" marR="0" lvl="0" indent="0" algn="l" defTabSz="914400" rtl="0" eaLnBrk="1" fontAlgn="base" latinLnBrk="0" hangingPunct="1">
              <a:lnSpc>
                <a:spcPct val="100000"/>
              </a:lnSpc>
              <a:spcBef>
                <a:spcPct val="0"/>
              </a:spcBef>
              <a:spcAft>
                <a:spcPct val="0"/>
              </a:spcAft>
              <a:buClrTx/>
              <a:buSzTx/>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(hors zones de non sécurisées), avec des processus le plus souvent déconnectés du marché.</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2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9228" name="Rectangle 12"/>
          <p:cNvSpPr>
            <a:spLocks noChangeArrowheads="1"/>
          </p:cNvSpPr>
          <p:nvPr/>
        </p:nvSpPr>
        <p:spPr bwMode="auto">
          <a:xfrm>
            <a:off x="142844" y="4143380"/>
            <a:ext cx="9087296" cy="272382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dirty="0">
                <a:latin typeface="Calibri" pitchFamily="34" charset="0"/>
                <a:ea typeface="Times New Roman" pitchFamily="18" charset="0"/>
                <a:cs typeface="Calibri" pitchFamily="34" charset="0"/>
              </a:rPr>
              <a:t>Le secteur postal au Mali est </a:t>
            </a:r>
            <a:r>
              <a:rPr lang="fr-FR" b="1" dirty="0">
                <a:latin typeface="Calibri" pitchFamily="34" charset="0"/>
                <a:ea typeface="Times New Roman" pitchFamily="18" charset="0"/>
                <a:cs typeface="Calibri" pitchFamily="34" charset="0"/>
              </a:rPr>
              <a:t>caractérisé</a:t>
            </a:r>
            <a:r>
              <a:rPr lang="fr-FR" dirty="0">
                <a:latin typeface="Calibri" pitchFamily="34" charset="0"/>
                <a:ea typeface="Times New Roman" pitchFamily="18" charset="0"/>
                <a:cs typeface="Calibri" pitchFamily="34" charset="0"/>
              </a:rPr>
              <a:t> par :</a:t>
            </a:r>
          </a:p>
          <a:p>
            <a:pPr marL="0" marR="0" lvl="0" indent="0" algn="l" defTabSz="914400" rtl="0" eaLnBrk="0" fontAlgn="base" latinLnBrk="0" hangingPunct="0">
              <a:lnSpc>
                <a:spcPct val="100000"/>
              </a:lnSpc>
              <a:spcBef>
                <a:spcPct val="0"/>
              </a:spcBef>
              <a:spcAft>
                <a:spcPct val="0"/>
              </a:spcAft>
              <a:buClrTx/>
              <a:buSzTx/>
              <a:buFontTx/>
              <a:buNone/>
              <a:tabLst/>
            </a:pPr>
            <a:r>
              <a:rPr lang="fr-FR" sz="900" dirty="0">
                <a:latin typeface="Calibri" pitchFamily="34" charset="0"/>
                <a:ea typeface="Times New Roman" pitchFamily="18" charset="0"/>
                <a:cs typeface="Calibri" pitchFamily="34" charset="0"/>
              </a:rPr>
              <a:t> </a:t>
            </a:r>
            <a:endParaRPr lang="fr-FR" sz="400" dirty="0">
              <a:latin typeface="Calibri" pitchFamily="34"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fr-FR" dirty="0" smtClean="0">
                <a:latin typeface="Calibri" pitchFamily="34" charset="0"/>
                <a:ea typeface="Times New Roman" pitchFamily="18" charset="0"/>
                <a:cs typeface="Calibri" pitchFamily="34" charset="0"/>
              </a:rPr>
              <a:t>volume </a:t>
            </a:r>
            <a:r>
              <a:rPr lang="fr-FR" dirty="0">
                <a:latin typeface="Calibri" pitchFamily="34" charset="0"/>
                <a:ea typeface="Times New Roman" pitchFamily="18" charset="0"/>
                <a:cs typeface="Calibri" pitchFamily="34" charset="0"/>
              </a:rPr>
              <a:t>de courrier faible, </a:t>
            </a:r>
            <a:r>
              <a:rPr lang="fr-FR" dirty="0" smtClean="0">
                <a:latin typeface="Calibri" pitchFamily="34" charset="0"/>
                <a:ea typeface="Times New Roman" pitchFamily="18" charset="0"/>
                <a:cs typeface="Calibri" pitchFamily="34" charset="0"/>
              </a:rPr>
              <a:t>infrastructure </a:t>
            </a:r>
            <a:r>
              <a:rPr lang="fr-FR" dirty="0">
                <a:latin typeface="Calibri" pitchFamily="34" charset="0"/>
                <a:ea typeface="Times New Roman" pitchFamily="18" charset="0"/>
                <a:cs typeface="Calibri" pitchFamily="34" charset="0"/>
              </a:rPr>
              <a:t>inadaptée et </a:t>
            </a:r>
            <a:r>
              <a:rPr lang="fr-FR" dirty="0" smtClean="0">
                <a:latin typeface="Calibri" pitchFamily="34" charset="0"/>
                <a:ea typeface="Times New Roman" pitchFamily="18" charset="0"/>
                <a:cs typeface="Calibri" pitchFamily="34" charset="0"/>
              </a:rPr>
              <a:t>faible </a:t>
            </a:r>
            <a:r>
              <a:rPr lang="fr-FR" dirty="0">
                <a:latin typeface="Calibri" pitchFamily="34" charset="0"/>
                <a:ea typeface="Times New Roman" pitchFamily="18" charset="0"/>
                <a:cs typeface="Calibri" pitchFamily="34" charset="0"/>
              </a:rPr>
              <a:t>offre de services ;</a:t>
            </a:r>
          </a:p>
          <a:p>
            <a:pPr marL="0" marR="0" lvl="0" indent="0" algn="l" defTabSz="914400" rtl="0" eaLnBrk="0" fontAlgn="base" latinLnBrk="0" hangingPunct="0">
              <a:lnSpc>
                <a:spcPct val="100000"/>
              </a:lnSpc>
              <a:spcBef>
                <a:spcPct val="0"/>
              </a:spcBef>
              <a:spcAft>
                <a:spcPct val="0"/>
              </a:spcAft>
              <a:buClrTx/>
              <a:buSzTx/>
              <a:buFontTx/>
              <a:buChar char="•"/>
              <a:tabLst/>
            </a:pPr>
            <a:r>
              <a:rPr lang="fr-FR" dirty="0" smtClean="0">
                <a:latin typeface="Calibri" pitchFamily="34" charset="0"/>
                <a:ea typeface="Times New Roman" pitchFamily="18" charset="0"/>
                <a:cs typeface="Calibri" pitchFamily="34" charset="0"/>
              </a:rPr>
              <a:t>faible </a:t>
            </a:r>
            <a:r>
              <a:rPr lang="fr-FR" dirty="0">
                <a:latin typeface="Calibri" pitchFamily="34" charset="0"/>
                <a:ea typeface="Times New Roman" pitchFamily="18" charset="0"/>
                <a:cs typeface="Calibri" pitchFamily="34" charset="0"/>
              </a:rPr>
              <a:t>qualité de service, les usagers </a:t>
            </a:r>
            <a:r>
              <a:rPr lang="fr-FR" dirty="0" smtClean="0">
                <a:latin typeface="Calibri" pitchFamily="34" charset="0"/>
                <a:ea typeface="Times New Roman" pitchFamily="18" charset="0"/>
                <a:cs typeface="Calibri" pitchFamily="34" charset="0"/>
              </a:rPr>
              <a:t>ont peu </a:t>
            </a:r>
            <a:r>
              <a:rPr lang="fr-FR" dirty="0">
                <a:latin typeface="Calibri" pitchFamily="34" charset="0"/>
                <a:ea typeface="Times New Roman" pitchFamily="18" charset="0"/>
                <a:cs typeface="Calibri" pitchFamily="34" charset="0"/>
              </a:rPr>
              <a:t>confiance au service postal qui </a:t>
            </a:r>
            <a:r>
              <a:rPr lang="fr-FR" dirty="0" smtClean="0">
                <a:latin typeface="Calibri" pitchFamily="34" charset="0"/>
                <a:ea typeface="Times New Roman" pitchFamily="18" charset="0"/>
                <a:cs typeface="Calibri" pitchFamily="34" charset="0"/>
              </a:rPr>
              <a:t>assure rarement</a:t>
            </a:r>
          </a:p>
          <a:p>
            <a:pPr marL="0" marR="0" lvl="0" indent="0" algn="l" defTabSz="914400" rtl="0" eaLnBrk="0" fontAlgn="base" latinLnBrk="0" hangingPunct="0">
              <a:lnSpc>
                <a:spcPct val="100000"/>
              </a:lnSpc>
              <a:spcBef>
                <a:spcPct val="0"/>
              </a:spcBef>
              <a:spcAft>
                <a:spcPct val="0"/>
              </a:spcAft>
              <a:buClrTx/>
              <a:buSzTx/>
              <a:tabLst/>
            </a:pPr>
            <a:r>
              <a:rPr lang="fr-FR" dirty="0">
                <a:latin typeface="Calibri" pitchFamily="34" charset="0"/>
                <a:ea typeface="Times New Roman" pitchFamily="18" charset="0"/>
                <a:cs typeface="Calibri" pitchFamily="34" charset="0"/>
              </a:rPr>
              <a:t> </a:t>
            </a:r>
            <a:r>
              <a:rPr lang="fr-FR" dirty="0" smtClean="0">
                <a:latin typeface="Calibri" pitchFamily="34" charset="0"/>
                <a:ea typeface="Times New Roman" pitchFamily="18" charset="0"/>
                <a:cs typeface="Calibri" pitchFamily="34" charset="0"/>
              </a:rPr>
              <a:t>  </a:t>
            </a:r>
            <a:r>
              <a:rPr lang="fr-FR" dirty="0">
                <a:latin typeface="Calibri" pitchFamily="34" charset="0"/>
                <a:ea typeface="Times New Roman" pitchFamily="18" charset="0"/>
                <a:cs typeface="Calibri" pitchFamily="34" charset="0"/>
              </a:rPr>
              <a:t>le service universel et certaines zones sont quasiment non desservies ;</a:t>
            </a:r>
          </a:p>
          <a:p>
            <a:pPr marL="0" marR="0" lvl="0" indent="0" algn="l" defTabSz="914400" rtl="0" eaLnBrk="0" fontAlgn="base" latinLnBrk="0" hangingPunct="0">
              <a:lnSpc>
                <a:spcPct val="100000"/>
              </a:lnSpc>
              <a:spcBef>
                <a:spcPct val="0"/>
              </a:spcBef>
              <a:spcAft>
                <a:spcPct val="0"/>
              </a:spcAft>
              <a:buClrTx/>
              <a:buSzTx/>
              <a:buFontTx/>
              <a:buChar char="•"/>
              <a:tabLst/>
            </a:pPr>
            <a:r>
              <a:rPr lang="fr-FR" dirty="0">
                <a:latin typeface="Calibri" pitchFamily="34" charset="0"/>
                <a:ea typeface="Times New Roman" pitchFamily="18" charset="0"/>
                <a:cs typeface="Calibri" pitchFamily="34" charset="0"/>
              </a:rPr>
              <a:t>Un secteur où la concurrence gagne du terrain jour après jour ;</a:t>
            </a:r>
          </a:p>
          <a:p>
            <a:pPr lvl="0" eaLnBrk="0" fontAlgn="base" hangingPunct="0">
              <a:spcBef>
                <a:spcPct val="0"/>
              </a:spcBef>
              <a:spcAft>
                <a:spcPct val="0"/>
              </a:spcAft>
              <a:buFontTx/>
              <a:buChar char="•"/>
            </a:pPr>
            <a:r>
              <a:rPr lang="fr-FR" dirty="0">
                <a:latin typeface="Calibri" pitchFamily="34" charset="0"/>
                <a:ea typeface="Times New Roman" pitchFamily="18" charset="0"/>
                <a:cs typeface="Calibri" pitchFamily="34" charset="0"/>
              </a:rPr>
              <a:t>Une situation financière </a:t>
            </a:r>
            <a:r>
              <a:rPr lang="fr-FR" dirty="0" smtClean="0">
                <a:latin typeface="Calibri" pitchFamily="34" charset="0"/>
                <a:ea typeface="Times New Roman" pitchFamily="18" charset="0"/>
                <a:cs typeface="Calibri" pitchFamily="34" charset="0"/>
              </a:rPr>
              <a:t>inquiétante de </a:t>
            </a:r>
            <a:r>
              <a:rPr lang="fr-FR" dirty="0">
                <a:latin typeface="Calibri" pitchFamily="34" charset="0"/>
                <a:ea typeface="Times New Roman" pitchFamily="18" charset="0"/>
                <a:cs typeface="Calibri" pitchFamily="34" charset="0"/>
              </a:rPr>
              <a:t>l’opérateur </a:t>
            </a:r>
            <a:r>
              <a:rPr lang="fr-FR" dirty="0" smtClean="0">
                <a:latin typeface="Calibri" pitchFamily="34" charset="0"/>
                <a:ea typeface="Times New Roman" pitchFamily="18" charset="0"/>
                <a:cs typeface="Calibri" pitchFamily="34" charset="0"/>
              </a:rPr>
              <a:t>national, un résultat net </a:t>
            </a:r>
            <a:r>
              <a:rPr lang="fr-FR" dirty="0">
                <a:latin typeface="Calibri" pitchFamily="34" charset="0"/>
                <a:ea typeface="Times New Roman" pitchFamily="18" charset="0"/>
                <a:cs typeface="Calibri" pitchFamily="34" charset="0"/>
              </a:rPr>
              <a:t>négatif </a:t>
            </a:r>
            <a:endParaRPr lang="fr-FR" dirty="0" smtClean="0">
              <a:latin typeface="Calibri" pitchFamily="34"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tabLst/>
            </a:pPr>
            <a:r>
              <a:rPr lang="fr-FR" dirty="0">
                <a:latin typeface="Calibri" pitchFamily="34" charset="0"/>
                <a:ea typeface="Times New Roman" pitchFamily="18" charset="0"/>
                <a:cs typeface="Calibri" pitchFamily="34" charset="0"/>
              </a:rPr>
              <a:t> </a:t>
            </a:r>
            <a:r>
              <a:rPr lang="fr-FR" dirty="0" smtClean="0">
                <a:latin typeface="Calibri" pitchFamily="34" charset="0"/>
                <a:ea typeface="Times New Roman" pitchFamily="18" charset="0"/>
                <a:cs typeface="Calibri" pitchFamily="34" charset="0"/>
              </a:rPr>
              <a:t>   et </a:t>
            </a:r>
            <a:r>
              <a:rPr lang="fr-FR" dirty="0">
                <a:latin typeface="Calibri" pitchFamily="34" charset="0"/>
                <a:ea typeface="Times New Roman" pitchFamily="18" charset="0"/>
                <a:cs typeface="Calibri" pitchFamily="34" charset="0"/>
              </a:rPr>
              <a:t>ne résiste </a:t>
            </a:r>
            <a:r>
              <a:rPr lang="fr-FR" dirty="0" smtClean="0">
                <a:latin typeface="Calibri" pitchFamily="34" charset="0"/>
                <a:ea typeface="Times New Roman" pitchFamily="18" charset="0"/>
                <a:cs typeface="Calibri" pitchFamily="34" charset="0"/>
              </a:rPr>
              <a:t>qu’avec les </a:t>
            </a:r>
            <a:r>
              <a:rPr lang="fr-FR" dirty="0">
                <a:latin typeface="Calibri" pitchFamily="34" charset="0"/>
                <a:ea typeface="Times New Roman" pitchFamily="18" charset="0"/>
                <a:cs typeface="Calibri" pitchFamily="34" charset="0"/>
              </a:rPr>
              <a:t>subventions de l’Etat ;</a:t>
            </a:r>
          </a:p>
          <a:p>
            <a:pPr marL="0" marR="0" lvl="0" indent="0" algn="l" defTabSz="914400" rtl="0" eaLnBrk="0" fontAlgn="base" latinLnBrk="0" hangingPunct="0">
              <a:lnSpc>
                <a:spcPct val="100000"/>
              </a:lnSpc>
              <a:spcBef>
                <a:spcPct val="0"/>
              </a:spcBef>
              <a:spcAft>
                <a:spcPct val="0"/>
              </a:spcAft>
              <a:buClrTx/>
              <a:buSzTx/>
              <a:buFontTx/>
              <a:buChar char="•"/>
              <a:tabLst/>
            </a:pPr>
            <a:r>
              <a:rPr lang="fr-FR" dirty="0">
                <a:latin typeface="Calibri" pitchFamily="34" charset="0"/>
                <a:ea typeface="Times New Roman" pitchFamily="18" charset="0"/>
                <a:cs typeface="Calibri" pitchFamily="34" charset="0"/>
              </a:rPr>
              <a:t>L’absence de contribution des différents opérateurs aux efforts de </a:t>
            </a:r>
            <a:r>
              <a:rPr lang="fr-FR" dirty="0" smtClean="0">
                <a:latin typeface="Calibri" pitchFamily="34" charset="0"/>
                <a:ea typeface="Times New Roman" pitchFamily="18" charset="0"/>
                <a:cs typeface="Calibri" pitchFamily="34" charset="0"/>
              </a:rPr>
              <a:t>développement du </a:t>
            </a:r>
            <a:r>
              <a:rPr lang="fr-FR" dirty="0">
                <a:latin typeface="Calibri" pitchFamily="34" charset="0"/>
                <a:ea typeface="Times New Roman" pitchFamily="18" charset="0"/>
                <a:cs typeface="Calibri" pitchFamily="34" charset="0"/>
              </a:rPr>
              <a:t>secteur </a:t>
            </a:r>
            <a:endParaRPr lang="fr-FR" dirty="0" smtClean="0">
              <a:latin typeface="Calibri" pitchFamily="34"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tabLst/>
            </a:pPr>
            <a:r>
              <a:rPr lang="fr-FR" dirty="0">
                <a:latin typeface="Calibri" pitchFamily="34" charset="0"/>
                <a:ea typeface="Times New Roman" pitchFamily="18" charset="0"/>
                <a:cs typeface="Calibri" pitchFamily="34" charset="0"/>
              </a:rPr>
              <a:t> </a:t>
            </a:r>
            <a:r>
              <a:rPr lang="fr-FR" dirty="0" smtClean="0">
                <a:latin typeface="Calibri" pitchFamily="34" charset="0"/>
                <a:ea typeface="Times New Roman" pitchFamily="18" charset="0"/>
                <a:cs typeface="Calibri" pitchFamily="34" charset="0"/>
              </a:rPr>
              <a:t>   postal </a:t>
            </a:r>
            <a:r>
              <a:rPr lang="fr-FR" dirty="0">
                <a:latin typeface="Calibri" pitchFamily="34" charset="0"/>
                <a:ea typeface="Times New Roman" pitchFamily="18" charset="0"/>
                <a:cs typeface="Calibri" pitchFamily="34" charset="0"/>
              </a:rPr>
              <a:t>au Mali due au manque d’investissements, d’innovation ou d’apport en technologies.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0"/>
            <a:ext cx="802905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27013"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Le tableau suivant illustre la répartition de la demande postale actuelle au Mali.</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leau 2"/>
          <p:cNvGraphicFramePr>
            <a:graphicFrameLocks noGrp="1"/>
          </p:cNvGraphicFramePr>
          <p:nvPr/>
        </p:nvGraphicFramePr>
        <p:xfrm>
          <a:off x="142845" y="428605"/>
          <a:ext cx="8715435" cy="4201059"/>
        </p:xfrm>
        <a:graphic>
          <a:graphicData uri="http://schemas.openxmlformats.org/drawingml/2006/table">
            <a:tbl>
              <a:tblPr/>
              <a:tblGrid>
                <a:gridCol w="1144183"/>
                <a:gridCol w="3138402"/>
                <a:gridCol w="2404258"/>
                <a:gridCol w="2028592"/>
              </a:tblGrid>
              <a:tr h="337646">
                <a:tc>
                  <a:txBody>
                    <a:bodyPr/>
                    <a:lstStyle/>
                    <a:p>
                      <a:pPr algn="ctr">
                        <a:lnSpc>
                          <a:spcPct val="115000"/>
                        </a:lnSpc>
                        <a:spcAft>
                          <a:spcPts val="1000"/>
                        </a:spcAft>
                      </a:pPr>
                      <a:r>
                        <a:rPr lang="fr-FR" sz="1400" b="1" dirty="0">
                          <a:solidFill>
                            <a:srgbClr val="002060"/>
                          </a:solidFill>
                          <a:latin typeface="Constantia"/>
                          <a:ea typeface="Constantia"/>
                          <a:cs typeface="Times New Roman"/>
                        </a:rPr>
                        <a:t>Secteurs</a:t>
                      </a:r>
                      <a:endParaRPr lang="fr-FR" sz="1100" dirty="0">
                        <a:latin typeface="Calibri"/>
                        <a:ea typeface="Batang"/>
                        <a:cs typeface="Times New Roman"/>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b="1">
                          <a:solidFill>
                            <a:srgbClr val="002060"/>
                          </a:solidFill>
                          <a:latin typeface="Constantia"/>
                          <a:ea typeface="Constantia"/>
                          <a:cs typeface="Times New Roman"/>
                        </a:rPr>
                        <a:t>Générateurs de courrier</a:t>
                      </a:r>
                      <a:endParaRPr lang="fr-FR" sz="1100">
                        <a:latin typeface="Calibri"/>
                        <a:ea typeface="Batang"/>
                        <a:cs typeface="Times New Roman"/>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b="1">
                          <a:solidFill>
                            <a:srgbClr val="002060"/>
                          </a:solidFill>
                          <a:latin typeface="Constantia"/>
                          <a:ea typeface="Constantia"/>
                          <a:cs typeface="Times New Roman"/>
                        </a:rPr>
                        <a:t>type de courrier</a:t>
                      </a:r>
                      <a:endParaRPr lang="fr-FR" sz="1100">
                        <a:latin typeface="Calibri"/>
                        <a:ea typeface="Batang"/>
                        <a:cs typeface="Times New Roman"/>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400" b="1">
                          <a:solidFill>
                            <a:srgbClr val="002060"/>
                          </a:solidFill>
                          <a:latin typeface="Constantia"/>
                          <a:ea typeface="Constantia"/>
                          <a:cs typeface="Times New Roman"/>
                        </a:rPr>
                        <a:t>Volume estimatif quantifié</a:t>
                      </a:r>
                      <a:endParaRPr lang="fr-FR" sz="1100">
                        <a:latin typeface="Calibri"/>
                        <a:ea typeface="Batang"/>
                        <a:cs typeface="Times New Roman"/>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578">
                <a:tc>
                  <a:txBody>
                    <a:bodyPr/>
                    <a:lstStyle/>
                    <a:p>
                      <a:pPr>
                        <a:lnSpc>
                          <a:spcPct val="115000"/>
                        </a:lnSpc>
                        <a:spcAft>
                          <a:spcPts val="1000"/>
                        </a:spcAft>
                      </a:pPr>
                      <a:endParaRPr lang="fr-FR" sz="1100">
                        <a:latin typeface="Calibri"/>
                        <a:ea typeface="Batang"/>
                        <a:cs typeface="Times New Roman"/>
                      </a:endParaRPr>
                    </a:p>
                    <a:p>
                      <a:pPr>
                        <a:lnSpc>
                          <a:spcPct val="115000"/>
                        </a:lnSpc>
                        <a:spcAft>
                          <a:spcPts val="1000"/>
                        </a:spcAft>
                      </a:pPr>
                      <a:r>
                        <a:rPr lang="fr-FR" sz="1100" b="1">
                          <a:latin typeface="Constantia"/>
                          <a:ea typeface="Constantia"/>
                          <a:cs typeface="Times New Roman"/>
                        </a:rPr>
                        <a:t>Privé</a:t>
                      </a:r>
                      <a:endParaRPr lang="fr-FR" sz="1100">
                        <a:latin typeface="Calibri"/>
                        <a:ea typeface="Batang"/>
                        <a:cs typeface="Times New Roman"/>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400" dirty="0" smtClean="0">
                          <a:latin typeface="Calibri"/>
                          <a:ea typeface="Calibri"/>
                          <a:cs typeface="Calibri"/>
                        </a:rPr>
                        <a:t>Banques</a:t>
                      </a:r>
                      <a:r>
                        <a:rPr lang="fr-FR" sz="1400" dirty="0">
                          <a:latin typeface="Calibri"/>
                          <a:ea typeface="Calibri"/>
                          <a:cs typeface="Calibri"/>
                        </a:rPr>
                        <a:t>, assurances, entreprises, ONG et fondations,…</a:t>
                      </a:r>
                      <a:endParaRPr lang="fr-FR" sz="1100" dirty="0">
                        <a:latin typeface="Calibri"/>
                        <a:ea typeface="Batang"/>
                        <a:cs typeface="Times New Roman"/>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400">
                          <a:latin typeface="Calibri"/>
                          <a:ea typeface="Calibri"/>
                          <a:cs typeface="Calibri"/>
                        </a:rPr>
                        <a:t>Relevé de compte, documents comptables, Lettres express, avis et lettres…</a:t>
                      </a:r>
                      <a:endParaRPr lang="fr-FR" sz="1100">
                        <a:latin typeface="Calibri"/>
                        <a:ea typeface="Batang"/>
                        <a:cs typeface="Times New Roman"/>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1000"/>
                        </a:spcAft>
                      </a:pPr>
                      <a:r>
                        <a:rPr lang="fr-FR" sz="1400" dirty="0" smtClean="0">
                          <a:latin typeface="Calibri"/>
                          <a:ea typeface="Calibri"/>
                          <a:cs typeface="Calibri"/>
                        </a:rPr>
                        <a:t>Les </a:t>
                      </a:r>
                      <a:r>
                        <a:rPr lang="fr-FR" sz="1400" dirty="0">
                          <a:latin typeface="Calibri"/>
                          <a:ea typeface="Calibri"/>
                          <a:cs typeface="Calibri"/>
                        </a:rPr>
                        <a:t>données disponibles démontrent que le volume total des courriers est estimé à 2 715.763 objets de correspondances. (lettres, express, colis, mandats…).</a:t>
                      </a:r>
                      <a:endParaRPr lang="fr-FR" sz="1100" dirty="0">
                        <a:latin typeface="Calibri"/>
                        <a:ea typeface="Batang"/>
                        <a:cs typeface="Times New Roman"/>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5728">
                <a:tc>
                  <a:txBody>
                    <a:bodyPr/>
                    <a:lstStyle/>
                    <a:p>
                      <a:pPr>
                        <a:lnSpc>
                          <a:spcPct val="115000"/>
                        </a:lnSpc>
                        <a:spcAft>
                          <a:spcPts val="1000"/>
                        </a:spcAft>
                      </a:pPr>
                      <a:endParaRPr lang="fr-FR" sz="1100">
                        <a:latin typeface="Calibri"/>
                        <a:ea typeface="Batang"/>
                        <a:cs typeface="Times New Roman"/>
                      </a:endParaRPr>
                    </a:p>
                    <a:p>
                      <a:pPr>
                        <a:lnSpc>
                          <a:spcPct val="115000"/>
                        </a:lnSpc>
                        <a:spcAft>
                          <a:spcPts val="1000"/>
                        </a:spcAft>
                      </a:pPr>
                      <a:r>
                        <a:rPr lang="fr-FR" sz="1100" b="1">
                          <a:latin typeface="Constantia"/>
                          <a:ea typeface="Constantia"/>
                          <a:cs typeface="Times New Roman"/>
                        </a:rPr>
                        <a:t>Public et parapublic</a:t>
                      </a:r>
                      <a:endParaRPr lang="fr-FR" sz="1100">
                        <a:latin typeface="Calibri"/>
                        <a:ea typeface="Batang"/>
                        <a:cs typeface="Times New Roman"/>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400">
                          <a:latin typeface="Calibri"/>
                          <a:ea typeface="Calibri"/>
                          <a:cs typeface="Calibri"/>
                        </a:rPr>
                        <a:t>La Poste, le trésor public, administration des Impôts, opérateurs télécoms, Caisse nationale de Sécurité Sociale, Eaux et électricités, établissements scolaires…</a:t>
                      </a:r>
                      <a:endParaRPr lang="fr-FR" sz="1100">
                        <a:latin typeface="Calibri"/>
                        <a:ea typeface="Batang"/>
                        <a:cs typeface="Times New Roman"/>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400" dirty="0" smtClean="0">
                          <a:latin typeface="Calibri"/>
                          <a:ea typeface="Calibri"/>
                          <a:cs typeface="Calibri"/>
                        </a:rPr>
                        <a:t>Lettres</a:t>
                      </a:r>
                      <a:r>
                        <a:rPr lang="fr-FR" sz="1400" dirty="0">
                          <a:latin typeface="Calibri"/>
                          <a:ea typeface="Calibri"/>
                          <a:cs typeface="Calibri"/>
                        </a:rPr>
                        <a:t>, lettres express, Avis, mandats, notice et avis d'imposition, factures, relevé des notes et bulletins,</a:t>
                      </a:r>
                      <a:endParaRPr lang="fr-FR" sz="1100" dirty="0">
                        <a:latin typeface="Calibri"/>
                        <a:ea typeface="Batang"/>
                        <a:cs typeface="Times New Roman"/>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r>
              <a:tr h="511578">
                <a:tc>
                  <a:txBody>
                    <a:bodyPr/>
                    <a:lstStyle/>
                    <a:p>
                      <a:pPr>
                        <a:lnSpc>
                          <a:spcPct val="115000"/>
                        </a:lnSpc>
                        <a:spcAft>
                          <a:spcPts val="1000"/>
                        </a:spcAft>
                      </a:pPr>
                      <a:endParaRPr lang="fr-FR" sz="1100">
                        <a:latin typeface="Calibri"/>
                        <a:ea typeface="Batang"/>
                        <a:cs typeface="Times New Roman"/>
                      </a:endParaRPr>
                    </a:p>
                    <a:p>
                      <a:pPr>
                        <a:lnSpc>
                          <a:spcPct val="115000"/>
                        </a:lnSpc>
                        <a:spcAft>
                          <a:spcPts val="1000"/>
                        </a:spcAft>
                      </a:pPr>
                      <a:r>
                        <a:rPr lang="fr-FR" sz="1100" b="1">
                          <a:latin typeface="Constantia"/>
                          <a:ea typeface="Constantia"/>
                          <a:cs typeface="Times New Roman"/>
                        </a:rPr>
                        <a:t>Informel</a:t>
                      </a:r>
                      <a:endParaRPr lang="fr-FR" sz="1100">
                        <a:latin typeface="Calibri"/>
                        <a:ea typeface="Batang"/>
                        <a:cs typeface="Times New Roman"/>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400" dirty="0">
                          <a:latin typeface="Calibri"/>
                          <a:ea typeface="Calibri"/>
                          <a:cs typeface="Calibri"/>
                        </a:rPr>
                        <a:t>Ménages Résidents, particuliers, sociétés de transports, autres…</a:t>
                      </a:r>
                      <a:endParaRPr lang="fr-FR" sz="1100" dirty="0">
                        <a:latin typeface="Calibri"/>
                        <a:ea typeface="Batang"/>
                        <a:cs typeface="Times New Roman"/>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400">
                        <a:latin typeface="Calibri"/>
                        <a:ea typeface="Calibri"/>
                        <a:cs typeface="Calibri"/>
                      </a:endParaRPr>
                    </a:p>
                    <a:p>
                      <a:pPr>
                        <a:lnSpc>
                          <a:spcPct val="115000"/>
                        </a:lnSpc>
                        <a:spcAft>
                          <a:spcPts val="1000"/>
                        </a:spcAft>
                      </a:pPr>
                      <a:r>
                        <a:rPr lang="fr-FR" sz="1400">
                          <a:latin typeface="Calibri"/>
                          <a:ea typeface="Calibri"/>
                          <a:cs typeface="Calibri"/>
                        </a:rPr>
                        <a:t>Paquets, lettres, argent…</a:t>
                      </a:r>
                      <a:endParaRPr lang="fr-FR" sz="1100">
                        <a:latin typeface="Calibri"/>
                        <a:ea typeface="Batang"/>
                        <a:cs typeface="Times New Roman"/>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400">
                          <a:latin typeface="Calibri"/>
                          <a:ea typeface="Calibri"/>
                          <a:cs typeface="Calibri"/>
                        </a:rPr>
                        <a:t>La part de l’informel estimée à +34%, soit environ 923 miles objets.</a:t>
                      </a:r>
                      <a:endParaRPr lang="fr-FR" sz="1100">
                        <a:latin typeface="Calibri"/>
                        <a:ea typeface="Batang"/>
                        <a:cs typeface="Times New Roman"/>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14">
                <a:tc gridSpan="3">
                  <a:txBody>
                    <a:bodyPr/>
                    <a:lstStyle/>
                    <a:p>
                      <a:pPr algn="ctr">
                        <a:lnSpc>
                          <a:spcPct val="115000"/>
                        </a:lnSpc>
                        <a:spcAft>
                          <a:spcPts val="1000"/>
                        </a:spcAft>
                      </a:pPr>
                      <a:r>
                        <a:rPr lang="fr-FR" sz="1100" b="1" dirty="0">
                          <a:latin typeface="Constantia"/>
                          <a:ea typeface="Constantia"/>
                          <a:cs typeface="Times New Roman"/>
                        </a:rPr>
                        <a:t>TOTAL estimé</a:t>
                      </a:r>
                      <a:endParaRPr lang="fr-FR" sz="1100" dirty="0">
                        <a:latin typeface="Calibri"/>
                        <a:ea typeface="Batang"/>
                        <a:cs typeface="Times New Roman"/>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ctr">
                        <a:lnSpc>
                          <a:spcPct val="115000"/>
                        </a:lnSpc>
                        <a:spcAft>
                          <a:spcPts val="1000"/>
                        </a:spcAft>
                      </a:pPr>
                      <a:r>
                        <a:rPr lang="fr-FR" sz="1400" b="1" dirty="0">
                          <a:latin typeface="Constantia"/>
                          <a:ea typeface="Constantia"/>
                          <a:cs typeface="Times New Roman"/>
                        </a:rPr>
                        <a:t>3 638 000</a:t>
                      </a:r>
                      <a:endParaRPr lang="fr-FR" sz="1100" dirty="0">
                        <a:latin typeface="Calibri"/>
                        <a:ea typeface="Batang"/>
                        <a:cs typeface="Times New Roman"/>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1327">
                <a:tc gridSpan="3">
                  <a:txBody>
                    <a:bodyPr/>
                    <a:lstStyle/>
                    <a:p>
                      <a:pPr algn="l">
                        <a:lnSpc>
                          <a:spcPct val="115000"/>
                        </a:lnSpc>
                        <a:spcAft>
                          <a:spcPts val="1000"/>
                        </a:spcAft>
                      </a:pPr>
                      <a:r>
                        <a:rPr lang="fr-FR" sz="1400" kern="1200" dirty="0" smtClean="0">
                          <a:solidFill>
                            <a:schemeClr val="tx1"/>
                          </a:solidFill>
                          <a:latin typeface="Calibri"/>
                          <a:ea typeface="Calibri"/>
                          <a:cs typeface="Calibri"/>
                        </a:rPr>
                        <a:t>le trafic postal est essentiellement concentré en zones urbaines avec 96 % des envois</a:t>
                      </a:r>
                      <a:r>
                        <a:rPr lang="fr-FR" sz="1400" kern="1200" smtClean="0">
                          <a:solidFill>
                            <a:schemeClr val="tx1"/>
                          </a:solidFill>
                          <a:latin typeface="Calibri"/>
                          <a:ea typeface="Calibri"/>
                          <a:cs typeface="Calibri"/>
                        </a:rPr>
                        <a:t>.        De </a:t>
                      </a:r>
                      <a:r>
                        <a:rPr lang="fr-FR" sz="1400" kern="1200" dirty="0" smtClean="0">
                          <a:solidFill>
                            <a:schemeClr val="tx1"/>
                          </a:solidFill>
                          <a:latin typeface="Calibri"/>
                          <a:ea typeface="Calibri"/>
                          <a:cs typeface="Calibri"/>
                        </a:rPr>
                        <a:t>plus, le volume du courrier international - import est en nette augmentation tandis que le volume du courrier poste aux lettres et produits de communication intérieure est en nette diminution de plus de 50% entre 2014 et 2015. </a:t>
                      </a:r>
                      <a:endParaRPr lang="fr-FR" sz="1400" kern="1200" dirty="0">
                        <a:solidFill>
                          <a:schemeClr val="tx1"/>
                        </a:solidFill>
                        <a:latin typeface="Calibri"/>
                        <a:ea typeface="Calibri"/>
                        <a:cs typeface="Calibri"/>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ctr">
                        <a:lnSpc>
                          <a:spcPct val="115000"/>
                        </a:lnSpc>
                        <a:spcAft>
                          <a:spcPts val="1000"/>
                        </a:spcAft>
                      </a:pPr>
                      <a:endParaRPr lang="fr-FR" sz="1100" dirty="0">
                        <a:latin typeface="Calibri"/>
                        <a:ea typeface="Batang"/>
                        <a:cs typeface="Times New Roman"/>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2"/>
          <p:cNvSpPr>
            <a:spLocks noChangeArrowheads="1"/>
          </p:cNvSpPr>
          <p:nvPr/>
        </p:nvSpPr>
        <p:spPr bwMode="auto">
          <a:xfrm>
            <a:off x="71406" y="4570595"/>
            <a:ext cx="9072594"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69875" algn="l"/>
              </a:tabLst>
            </a:pPr>
            <a:r>
              <a:rPr kumimoji="0" lang="fr-FR"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Caractéristiques du marché postal malien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sz="1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Les besoins en services postaux d’un client malien se divisent en trois catégories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endParaRPr kumimoji="0" lang="fr-FR"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69875" algn="l"/>
              </a:tabLst>
            </a:pPr>
            <a:r>
              <a:rPr kumimoji="0" lang="fr-FR" sz="1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La catégorie de base qui comprend les quelques produits traditionnels qui ne sont associés</a:t>
            </a:r>
          </a:p>
          <a:p>
            <a:pPr marL="0" marR="0" lvl="0" indent="0" algn="l" defTabSz="914400" rtl="0" eaLnBrk="0" fontAlgn="base" latinLnBrk="0" hangingPunct="0">
              <a:lnSpc>
                <a:spcPct val="100000"/>
              </a:lnSpc>
              <a:spcBef>
                <a:spcPct val="0"/>
              </a:spcBef>
              <a:spcAft>
                <a:spcPct val="0"/>
              </a:spcAft>
              <a:buClrTx/>
              <a:buSzTx/>
              <a:tabLst>
                <a:tab pos="269875" algn="l"/>
              </a:tabLst>
            </a:pPr>
            <a:r>
              <a:rPr lang="fr-FR" sz="1600" dirty="0" smtClean="0">
                <a:latin typeface="Calibri" pitchFamily="34" charset="0"/>
                <a:ea typeface="Calibri" pitchFamily="34" charset="0"/>
                <a:cs typeface="Calibri" pitchFamily="34" charset="0"/>
              </a:rPr>
              <a:t>  </a:t>
            </a:r>
            <a:r>
              <a:rPr kumimoji="0" lang="fr-FR" sz="1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à aucun service à valeur ajoutée (tel que le suivi : le </a:t>
            </a:r>
            <a:r>
              <a:rPr kumimoji="0" lang="fr-FR" sz="16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tracking</a:t>
            </a:r>
            <a:r>
              <a:rPr kumimoji="0" lang="fr-FR" sz="1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69875" algn="l"/>
              </a:tabLst>
            </a:pPr>
            <a:r>
              <a:rPr kumimoji="0" lang="fr-FR" sz="1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La deuxième catégorie comprend les produits plus coûteux auxquels sont associés des services</a:t>
            </a:r>
          </a:p>
          <a:p>
            <a:pPr marL="0" marR="0" lvl="0" indent="0" algn="l" defTabSz="914400" rtl="0" eaLnBrk="0" fontAlgn="base" latinLnBrk="0" hangingPunct="0">
              <a:lnSpc>
                <a:spcPct val="100000"/>
              </a:lnSpc>
              <a:spcBef>
                <a:spcPct val="0"/>
              </a:spcBef>
              <a:spcAft>
                <a:spcPct val="0"/>
              </a:spcAft>
              <a:buClrTx/>
              <a:buSzTx/>
              <a:tabLst>
                <a:tab pos="269875" algn="l"/>
              </a:tabLst>
            </a:pPr>
            <a:r>
              <a:rPr lang="fr-FR" sz="1600" dirty="0" smtClean="0">
                <a:latin typeface="Calibri" pitchFamily="34" charset="0"/>
                <a:ea typeface="Calibri" pitchFamily="34" charset="0"/>
                <a:cs typeface="Calibri" pitchFamily="34" charset="0"/>
              </a:rPr>
              <a:t>  </a:t>
            </a:r>
            <a:r>
              <a:rPr kumimoji="0" lang="fr-FR" sz="1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améliorés et une forme de suivi. Il s’agit d’un marché encombré, où de</a:t>
            </a:r>
            <a:r>
              <a:rPr lang="fr-FR" sz="1600" dirty="0" smtClean="0">
                <a:latin typeface="Calibri" pitchFamily="34" charset="0"/>
                <a:ea typeface="Calibri" pitchFamily="34" charset="0"/>
                <a:cs typeface="Calibri" pitchFamily="34" charset="0"/>
              </a:rPr>
              <a:t> </a:t>
            </a:r>
            <a:r>
              <a:rPr kumimoji="0" lang="fr-FR" sz="1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nombreux produits et</a:t>
            </a:r>
          </a:p>
          <a:p>
            <a:pPr marL="0" marR="0" lvl="0" indent="0" algn="l" defTabSz="914400" rtl="0" eaLnBrk="0" fontAlgn="base" latinLnBrk="0" hangingPunct="0">
              <a:lnSpc>
                <a:spcPct val="100000"/>
              </a:lnSpc>
              <a:spcBef>
                <a:spcPct val="0"/>
              </a:spcBef>
              <a:spcAft>
                <a:spcPct val="0"/>
              </a:spcAft>
              <a:buClrTx/>
              <a:buSzTx/>
              <a:tabLst>
                <a:tab pos="269875" algn="l"/>
              </a:tabLst>
            </a:pPr>
            <a:r>
              <a:rPr lang="fr-FR" sz="1600" dirty="0" smtClean="0">
                <a:latin typeface="Calibri" pitchFamily="34" charset="0"/>
                <a:ea typeface="Calibri" pitchFamily="34" charset="0"/>
                <a:cs typeface="Calibri" pitchFamily="34" charset="0"/>
              </a:rPr>
              <a:t>  </a:t>
            </a:r>
            <a:r>
              <a:rPr kumimoji="0" lang="fr-FR" sz="1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services sont proposés par les différents opérateurs opérants sur le marché.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69875" algn="l"/>
              </a:tabLst>
            </a:pPr>
            <a:r>
              <a:rPr kumimoji="0" lang="fr-FR" sz="1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La troisième catégorie comprend une variété d’options plus coûteuses, à haute valeur ajoutée,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642910" y="-24"/>
            <a:ext cx="355090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Volume des envois (lettres et colis)</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leau 2"/>
          <p:cNvGraphicFramePr>
            <a:graphicFrameLocks noGrp="1"/>
          </p:cNvGraphicFramePr>
          <p:nvPr/>
        </p:nvGraphicFramePr>
        <p:xfrm>
          <a:off x="2314577" y="561963"/>
          <a:ext cx="6686579" cy="1152525"/>
        </p:xfrm>
        <a:graphic>
          <a:graphicData uri="http://schemas.openxmlformats.org/drawingml/2006/table">
            <a:tbl>
              <a:tblPr/>
              <a:tblGrid>
                <a:gridCol w="1754634"/>
                <a:gridCol w="986389"/>
                <a:gridCol w="986389"/>
                <a:gridCol w="986389"/>
                <a:gridCol w="986389"/>
                <a:gridCol w="986389"/>
              </a:tblGrid>
              <a:tr h="323850">
                <a:tc>
                  <a:txBody>
                    <a:bodyPr/>
                    <a:lstStyle/>
                    <a:p>
                      <a:pPr algn="ctr">
                        <a:lnSpc>
                          <a:spcPct val="115000"/>
                        </a:lnSpc>
                        <a:spcAft>
                          <a:spcPts val="0"/>
                        </a:spcAft>
                      </a:pPr>
                      <a:r>
                        <a:rPr lang="fr-FR" sz="1100" dirty="0">
                          <a:solidFill>
                            <a:srgbClr val="000000"/>
                          </a:solidFill>
                          <a:latin typeface="Calibri"/>
                          <a:ea typeface="Times New Roman"/>
                          <a:cs typeface="Calibri"/>
                        </a:rPr>
                        <a:t>OPERATEURS</a:t>
                      </a:r>
                      <a:endParaRPr lang="fr-FR" sz="1400" dirty="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b="1" dirty="0">
                          <a:solidFill>
                            <a:srgbClr val="000000"/>
                          </a:solidFill>
                          <a:latin typeface="Calibri"/>
                          <a:ea typeface="Times New Roman"/>
                          <a:cs typeface="Calibri"/>
                        </a:rPr>
                        <a:t>2013</a:t>
                      </a:r>
                      <a:endParaRPr lang="fr-FR" sz="1400" dirty="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b="1">
                          <a:solidFill>
                            <a:srgbClr val="000000"/>
                          </a:solidFill>
                          <a:latin typeface="Calibri"/>
                          <a:ea typeface="Times New Roman"/>
                          <a:cs typeface="Calibri"/>
                        </a:rPr>
                        <a:t>2014</a:t>
                      </a:r>
                      <a:endParaRPr lang="fr-FR" sz="14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b="1">
                          <a:solidFill>
                            <a:srgbClr val="000000"/>
                          </a:solidFill>
                          <a:latin typeface="Calibri"/>
                          <a:ea typeface="Times New Roman"/>
                          <a:cs typeface="Calibri"/>
                        </a:rPr>
                        <a:t>2015</a:t>
                      </a:r>
                      <a:endParaRPr lang="fr-FR" sz="14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b="1">
                          <a:solidFill>
                            <a:srgbClr val="000000"/>
                          </a:solidFill>
                          <a:latin typeface="Calibri"/>
                          <a:ea typeface="Times New Roman"/>
                          <a:cs typeface="Calibri"/>
                        </a:rPr>
                        <a:t>2016</a:t>
                      </a:r>
                      <a:endParaRPr lang="fr-FR" sz="14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b="1" dirty="0">
                          <a:solidFill>
                            <a:srgbClr val="000000"/>
                          </a:solidFill>
                          <a:latin typeface="Calibri"/>
                          <a:ea typeface="Times New Roman"/>
                          <a:cs typeface="Calibri"/>
                        </a:rPr>
                        <a:t>2017</a:t>
                      </a:r>
                      <a:endParaRPr lang="fr-FR" sz="1400" dirty="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25">
                <a:tc>
                  <a:txBody>
                    <a:bodyPr/>
                    <a:lstStyle/>
                    <a:p>
                      <a:pPr>
                        <a:lnSpc>
                          <a:spcPct val="115000"/>
                        </a:lnSpc>
                        <a:spcAft>
                          <a:spcPts val="0"/>
                        </a:spcAft>
                      </a:pPr>
                      <a:r>
                        <a:rPr lang="fr-FR" sz="1100" dirty="0">
                          <a:solidFill>
                            <a:srgbClr val="000000"/>
                          </a:solidFill>
                          <a:latin typeface="Calibri"/>
                          <a:ea typeface="Times New Roman"/>
                          <a:cs typeface="Calibri"/>
                        </a:rPr>
                        <a:t>LA POSTE DU MALI</a:t>
                      </a:r>
                      <a:endParaRPr lang="fr-FR" sz="1400" dirty="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a:solidFill>
                            <a:srgbClr val="000000"/>
                          </a:solidFill>
                          <a:latin typeface="Calibri"/>
                          <a:ea typeface="Times New Roman"/>
                          <a:cs typeface="Calibri"/>
                        </a:rPr>
                        <a:t>2 885 742</a:t>
                      </a:r>
                      <a:endParaRPr lang="fr-FR" sz="14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a:solidFill>
                            <a:srgbClr val="000000"/>
                          </a:solidFill>
                          <a:latin typeface="Calibri"/>
                          <a:ea typeface="Times New Roman"/>
                          <a:cs typeface="Calibri"/>
                        </a:rPr>
                        <a:t>2 613 600</a:t>
                      </a:r>
                      <a:endParaRPr lang="fr-FR" sz="14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a:solidFill>
                            <a:srgbClr val="000000"/>
                          </a:solidFill>
                          <a:latin typeface="Calibri"/>
                          <a:ea typeface="Times New Roman"/>
                          <a:cs typeface="Calibri"/>
                        </a:rPr>
                        <a:t>1 810 020</a:t>
                      </a:r>
                      <a:endParaRPr lang="fr-FR" sz="14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a:solidFill>
                            <a:srgbClr val="000000"/>
                          </a:solidFill>
                          <a:latin typeface="Calibri"/>
                          <a:ea typeface="Times New Roman"/>
                          <a:cs typeface="Calibri"/>
                        </a:rPr>
                        <a:t>946 360</a:t>
                      </a:r>
                      <a:endParaRPr lang="fr-FR" sz="14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a:solidFill>
                            <a:srgbClr val="000000"/>
                          </a:solidFill>
                          <a:latin typeface="Calibri"/>
                          <a:ea typeface="Times New Roman"/>
                          <a:cs typeface="Calibri"/>
                        </a:rPr>
                        <a:t>6 487*</a:t>
                      </a:r>
                      <a:endParaRPr lang="fr-FR" sz="14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25">
                <a:tc>
                  <a:txBody>
                    <a:bodyPr/>
                    <a:lstStyle/>
                    <a:p>
                      <a:pPr>
                        <a:lnSpc>
                          <a:spcPct val="115000"/>
                        </a:lnSpc>
                        <a:spcAft>
                          <a:spcPts val="0"/>
                        </a:spcAft>
                      </a:pPr>
                      <a:r>
                        <a:rPr lang="fr-FR" sz="1100" dirty="0">
                          <a:solidFill>
                            <a:srgbClr val="000000"/>
                          </a:solidFill>
                          <a:latin typeface="Calibri"/>
                          <a:ea typeface="Times New Roman"/>
                          <a:cs typeface="Calibri"/>
                        </a:rPr>
                        <a:t>OPERATEURS PRIVES</a:t>
                      </a:r>
                      <a:endParaRPr lang="fr-FR" sz="1400" dirty="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a:solidFill>
                            <a:srgbClr val="000000"/>
                          </a:solidFill>
                          <a:latin typeface="Calibri"/>
                          <a:ea typeface="Times New Roman"/>
                          <a:cs typeface="Calibri"/>
                        </a:rPr>
                        <a:t>24 733</a:t>
                      </a:r>
                      <a:endParaRPr lang="fr-FR" sz="14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a:solidFill>
                            <a:srgbClr val="000000"/>
                          </a:solidFill>
                          <a:latin typeface="Calibri"/>
                          <a:ea typeface="Times New Roman"/>
                          <a:cs typeface="Calibri"/>
                        </a:rPr>
                        <a:t>101 028</a:t>
                      </a:r>
                      <a:endParaRPr lang="fr-FR" sz="14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a:solidFill>
                            <a:srgbClr val="000000"/>
                          </a:solidFill>
                          <a:latin typeface="Calibri"/>
                          <a:ea typeface="Times New Roman"/>
                          <a:cs typeface="Calibri"/>
                        </a:rPr>
                        <a:t>111 635</a:t>
                      </a:r>
                      <a:endParaRPr lang="fr-FR" sz="14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a:solidFill>
                            <a:srgbClr val="000000"/>
                          </a:solidFill>
                          <a:latin typeface="Calibri"/>
                          <a:ea typeface="Times New Roman"/>
                          <a:cs typeface="Calibri"/>
                        </a:rPr>
                        <a:t>118 969</a:t>
                      </a:r>
                      <a:endParaRPr lang="fr-FR" sz="14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a:solidFill>
                            <a:srgbClr val="000000"/>
                          </a:solidFill>
                          <a:latin typeface="Calibri"/>
                          <a:ea typeface="Times New Roman"/>
                          <a:cs typeface="Calibri"/>
                        </a:rPr>
                        <a:t>143 926</a:t>
                      </a:r>
                      <a:endParaRPr lang="fr-FR" sz="14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25">
                <a:tc>
                  <a:txBody>
                    <a:bodyPr/>
                    <a:lstStyle/>
                    <a:p>
                      <a:pPr>
                        <a:lnSpc>
                          <a:spcPct val="115000"/>
                        </a:lnSpc>
                        <a:spcAft>
                          <a:spcPts val="0"/>
                        </a:spcAft>
                      </a:pPr>
                      <a:r>
                        <a:rPr lang="fr-FR" sz="1100" b="1">
                          <a:solidFill>
                            <a:srgbClr val="000000"/>
                          </a:solidFill>
                          <a:latin typeface="Calibri"/>
                          <a:ea typeface="Times New Roman"/>
                          <a:cs typeface="Calibri"/>
                        </a:rPr>
                        <a:t>TOTAL</a:t>
                      </a:r>
                      <a:endParaRPr lang="fr-FR" sz="14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a:solidFill>
                            <a:srgbClr val="000000"/>
                          </a:solidFill>
                          <a:latin typeface="Calibri"/>
                          <a:ea typeface="Times New Roman"/>
                          <a:cs typeface="Calibri"/>
                        </a:rPr>
                        <a:t>2 910 475</a:t>
                      </a:r>
                      <a:endParaRPr lang="fr-FR" sz="14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a:solidFill>
                            <a:srgbClr val="000000"/>
                          </a:solidFill>
                          <a:latin typeface="Calibri"/>
                          <a:ea typeface="Times New Roman"/>
                          <a:cs typeface="Calibri"/>
                        </a:rPr>
                        <a:t>2 714 628</a:t>
                      </a:r>
                      <a:endParaRPr lang="fr-FR" sz="14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a:solidFill>
                            <a:srgbClr val="000000"/>
                          </a:solidFill>
                          <a:latin typeface="Calibri"/>
                          <a:ea typeface="Times New Roman"/>
                          <a:cs typeface="Calibri"/>
                        </a:rPr>
                        <a:t>1 921 655</a:t>
                      </a:r>
                      <a:endParaRPr lang="fr-FR" sz="14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a:solidFill>
                            <a:srgbClr val="000000"/>
                          </a:solidFill>
                          <a:latin typeface="Calibri"/>
                          <a:ea typeface="Times New Roman"/>
                          <a:cs typeface="Calibri"/>
                        </a:rPr>
                        <a:t>1 065 329</a:t>
                      </a:r>
                      <a:endParaRPr lang="fr-FR" sz="14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dirty="0">
                          <a:solidFill>
                            <a:srgbClr val="000000"/>
                          </a:solidFill>
                          <a:latin typeface="Calibri"/>
                          <a:ea typeface="Times New Roman"/>
                          <a:cs typeface="Calibri"/>
                        </a:rPr>
                        <a:t>153 827*</a:t>
                      </a:r>
                      <a:endParaRPr lang="fr-FR" sz="1400" dirty="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7106" name="Rectangle 2"/>
          <p:cNvSpPr>
            <a:spLocks noChangeArrowheads="1"/>
          </p:cNvSpPr>
          <p:nvPr/>
        </p:nvSpPr>
        <p:spPr bwMode="auto">
          <a:xfrm>
            <a:off x="3143272" y="1754019"/>
            <a:ext cx="6500826"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 ne contient pas les envois de la poste aux lettres de LA POSTE DU MALI pour l’année 2017 (non fournies).</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07" name="Rectangle 3"/>
          <p:cNvSpPr>
            <a:spLocks noChangeArrowheads="1"/>
          </p:cNvSpPr>
          <p:nvPr/>
        </p:nvSpPr>
        <p:spPr bwMode="auto">
          <a:xfrm>
            <a:off x="719707" y="2130974"/>
            <a:ext cx="319876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Trafic international (2013-2017)</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32" y="832948"/>
            <a:ext cx="2286016" cy="738664"/>
          </a:xfrm>
          <a:prstGeom prst="rect">
            <a:avLst/>
          </a:prstGeom>
        </p:spPr>
        <p:txBody>
          <a:bodyPr wrap="square">
            <a:spAutoFit/>
          </a:bodyPr>
          <a:lstStyle/>
          <a:p>
            <a:r>
              <a:rPr lang="fr-FR" sz="1400" dirty="0" smtClean="0"/>
              <a:t>Le volume du courrier intérieur de l’OPH a chuté de </a:t>
            </a:r>
            <a:r>
              <a:rPr lang="fr-FR" sz="1400" b="1" dirty="0" smtClean="0">
                <a:solidFill>
                  <a:srgbClr val="FF0000"/>
                </a:solidFill>
              </a:rPr>
              <a:t>31,24</a:t>
            </a:r>
            <a:r>
              <a:rPr lang="fr-FR" sz="1400" dirty="0" smtClean="0"/>
              <a:t>% entre 2013 et 2015. </a:t>
            </a:r>
            <a:endParaRPr lang="fr-FR" sz="1400" dirty="0"/>
          </a:p>
        </p:txBody>
      </p:sp>
      <p:sp>
        <p:nvSpPr>
          <p:cNvPr id="8" name="Flèche droite 7"/>
          <p:cNvSpPr/>
          <p:nvPr/>
        </p:nvSpPr>
        <p:spPr>
          <a:xfrm>
            <a:off x="214282" y="142852"/>
            <a:ext cx="500066"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a:off x="214282" y="2214554"/>
            <a:ext cx="500066"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9"/>
          <p:cNvGraphicFramePr>
            <a:graphicFrameLocks noGrp="1"/>
          </p:cNvGraphicFramePr>
          <p:nvPr/>
        </p:nvGraphicFramePr>
        <p:xfrm>
          <a:off x="357158" y="2643182"/>
          <a:ext cx="8429684" cy="245364"/>
        </p:xfrm>
        <a:graphic>
          <a:graphicData uri="http://schemas.openxmlformats.org/drawingml/2006/table">
            <a:tbl>
              <a:tblPr/>
              <a:tblGrid>
                <a:gridCol w="1964030"/>
                <a:gridCol w="1077609"/>
                <a:gridCol w="1077609"/>
                <a:gridCol w="1077609"/>
                <a:gridCol w="1077609"/>
                <a:gridCol w="1077609"/>
                <a:gridCol w="1077609"/>
              </a:tblGrid>
              <a:tr h="188536">
                <a:tc gridSpan="2">
                  <a:txBody>
                    <a:bodyPr/>
                    <a:lstStyle/>
                    <a:p>
                      <a:pPr algn="ctr">
                        <a:lnSpc>
                          <a:spcPct val="115000"/>
                        </a:lnSpc>
                        <a:spcAft>
                          <a:spcPts val="0"/>
                        </a:spcAft>
                      </a:pPr>
                      <a:r>
                        <a:rPr lang="fr-FR" sz="1400" dirty="0" smtClean="0">
                          <a:solidFill>
                            <a:srgbClr val="000000"/>
                          </a:solidFill>
                          <a:latin typeface="Calibri"/>
                          <a:ea typeface="Times New Roman"/>
                          <a:cs typeface="Calibri"/>
                        </a:rPr>
                        <a:t>TRAFIC opérateur public </a:t>
                      </a:r>
                      <a:endParaRPr lang="fr-FR" sz="1800" dirty="0">
                        <a:latin typeface="Calibri"/>
                        <a:ea typeface="Batang"/>
                        <a:cs typeface="Times New Roman"/>
                      </a:endParaRPr>
                    </a:p>
                  </a:txBody>
                  <a:tcPr marL="43992" marR="43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spcAft>
                          <a:spcPts val="0"/>
                        </a:spcAft>
                      </a:pPr>
                      <a:r>
                        <a:rPr lang="fr-FR" sz="1400" dirty="0">
                          <a:solidFill>
                            <a:srgbClr val="000000"/>
                          </a:solidFill>
                          <a:latin typeface="Calibri"/>
                          <a:ea typeface="Times New Roman"/>
                          <a:cs typeface="Calibri"/>
                        </a:rPr>
                        <a:t>1 719 500</a:t>
                      </a:r>
                      <a:endParaRPr lang="fr-FR" sz="1800" dirty="0">
                        <a:latin typeface="Calibri"/>
                        <a:ea typeface="Batang"/>
                        <a:cs typeface="Times New Roman"/>
                      </a:endParaRPr>
                    </a:p>
                  </a:txBody>
                  <a:tcPr marL="43992" marR="43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dirty="0">
                          <a:solidFill>
                            <a:srgbClr val="000000"/>
                          </a:solidFill>
                          <a:latin typeface="Calibri"/>
                          <a:ea typeface="Times New Roman"/>
                          <a:cs typeface="Calibri"/>
                        </a:rPr>
                        <a:t>1 006 277</a:t>
                      </a:r>
                      <a:endParaRPr lang="fr-FR" sz="1800" dirty="0">
                        <a:latin typeface="Calibri"/>
                        <a:ea typeface="Batang"/>
                        <a:cs typeface="Times New Roman"/>
                      </a:endParaRPr>
                    </a:p>
                  </a:txBody>
                  <a:tcPr marL="43992" marR="43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a:solidFill>
                            <a:srgbClr val="000000"/>
                          </a:solidFill>
                          <a:latin typeface="Calibri"/>
                          <a:ea typeface="Times New Roman"/>
                          <a:cs typeface="Calibri"/>
                        </a:rPr>
                        <a:t>1 001 637</a:t>
                      </a:r>
                      <a:endParaRPr lang="fr-FR" sz="1800">
                        <a:latin typeface="Calibri"/>
                        <a:ea typeface="Batang"/>
                        <a:cs typeface="Times New Roman"/>
                      </a:endParaRPr>
                    </a:p>
                  </a:txBody>
                  <a:tcPr marL="43992" marR="43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a:solidFill>
                            <a:srgbClr val="000000"/>
                          </a:solidFill>
                          <a:latin typeface="Calibri"/>
                          <a:ea typeface="Times New Roman"/>
                          <a:cs typeface="Calibri"/>
                        </a:rPr>
                        <a:t>939 843</a:t>
                      </a:r>
                      <a:endParaRPr lang="fr-FR" sz="1800">
                        <a:latin typeface="Calibri"/>
                        <a:ea typeface="Batang"/>
                        <a:cs typeface="Times New Roman"/>
                      </a:endParaRPr>
                    </a:p>
                  </a:txBody>
                  <a:tcPr marL="43992" marR="43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dirty="0">
                          <a:solidFill>
                            <a:srgbClr val="000000"/>
                          </a:solidFill>
                          <a:latin typeface="Calibri"/>
                          <a:ea typeface="Times New Roman"/>
                          <a:cs typeface="Calibri"/>
                        </a:rPr>
                        <a:t>ND</a:t>
                      </a:r>
                      <a:endParaRPr lang="fr-FR" sz="1800" dirty="0">
                        <a:latin typeface="Calibri"/>
                        <a:ea typeface="Batang"/>
                        <a:cs typeface="Times New Roman"/>
                      </a:endParaRPr>
                    </a:p>
                  </a:txBody>
                  <a:tcPr marL="43992" marR="43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Tableau 10"/>
          <p:cNvGraphicFramePr>
            <a:graphicFrameLocks noGrp="1"/>
          </p:cNvGraphicFramePr>
          <p:nvPr/>
        </p:nvGraphicFramePr>
        <p:xfrm>
          <a:off x="357158" y="3071810"/>
          <a:ext cx="8429684" cy="245364"/>
        </p:xfrm>
        <a:graphic>
          <a:graphicData uri="http://schemas.openxmlformats.org/drawingml/2006/table">
            <a:tbl>
              <a:tblPr/>
              <a:tblGrid>
                <a:gridCol w="1964030"/>
                <a:gridCol w="1077609"/>
                <a:gridCol w="1077609"/>
                <a:gridCol w="1077609"/>
                <a:gridCol w="1077609"/>
                <a:gridCol w="1077609"/>
                <a:gridCol w="1077609"/>
              </a:tblGrid>
              <a:tr h="188536">
                <a:tc gridSpan="2">
                  <a:txBody>
                    <a:bodyPr/>
                    <a:lstStyle/>
                    <a:p>
                      <a:pPr algn="ctr">
                        <a:lnSpc>
                          <a:spcPct val="115000"/>
                        </a:lnSpc>
                        <a:spcAft>
                          <a:spcPts val="0"/>
                        </a:spcAft>
                      </a:pPr>
                      <a:r>
                        <a:rPr lang="fr-FR" sz="1400" dirty="0">
                          <a:solidFill>
                            <a:srgbClr val="000000"/>
                          </a:solidFill>
                          <a:latin typeface="Calibri"/>
                          <a:ea typeface="Times New Roman"/>
                          <a:cs typeface="Calibri"/>
                        </a:rPr>
                        <a:t>TRAFIC </a:t>
                      </a:r>
                      <a:r>
                        <a:rPr lang="fr-FR" sz="1400" dirty="0" smtClean="0">
                          <a:solidFill>
                            <a:srgbClr val="000000"/>
                          </a:solidFill>
                          <a:latin typeface="Calibri"/>
                          <a:ea typeface="Times New Roman"/>
                          <a:cs typeface="Calibri"/>
                        </a:rPr>
                        <a:t>opérateurs privés</a:t>
                      </a:r>
                      <a:endParaRPr lang="fr-FR" sz="1800" dirty="0">
                        <a:latin typeface="Calibri"/>
                        <a:ea typeface="Batang"/>
                        <a:cs typeface="Times New Roman"/>
                      </a:endParaRPr>
                    </a:p>
                  </a:txBody>
                  <a:tcPr marL="43992" marR="43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spcAft>
                          <a:spcPts val="0"/>
                        </a:spcAft>
                      </a:pPr>
                      <a:r>
                        <a:rPr lang="fr-FR" sz="1400" dirty="0">
                          <a:solidFill>
                            <a:srgbClr val="000000"/>
                          </a:solidFill>
                          <a:latin typeface="Calibri"/>
                          <a:ea typeface="Times New Roman"/>
                          <a:cs typeface="Calibri"/>
                        </a:rPr>
                        <a:t>74 627</a:t>
                      </a:r>
                      <a:endParaRPr lang="fr-FR" sz="1800" dirty="0">
                        <a:latin typeface="Calibri"/>
                        <a:ea typeface="Batang"/>
                        <a:cs typeface="Times New Roman"/>
                      </a:endParaRPr>
                    </a:p>
                  </a:txBody>
                  <a:tcPr marL="43992" marR="43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dirty="0">
                          <a:solidFill>
                            <a:srgbClr val="000000"/>
                          </a:solidFill>
                          <a:latin typeface="Calibri"/>
                          <a:ea typeface="Times New Roman"/>
                          <a:cs typeface="Calibri"/>
                        </a:rPr>
                        <a:t>139 763</a:t>
                      </a:r>
                      <a:endParaRPr lang="fr-FR" sz="1800" dirty="0">
                        <a:latin typeface="Calibri"/>
                        <a:ea typeface="Batang"/>
                        <a:cs typeface="Times New Roman"/>
                      </a:endParaRPr>
                    </a:p>
                  </a:txBody>
                  <a:tcPr marL="43992" marR="43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dirty="0">
                          <a:solidFill>
                            <a:srgbClr val="000000"/>
                          </a:solidFill>
                          <a:latin typeface="Calibri"/>
                          <a:ea typeface="Times New Roman"/>
                          <a:cs typeface="Calibri"/>
                        </a:rPr>
                        <a:t>146 641</a:t>
                      </a:r>
                      <a:endParaRPr lang="fr-FR" sz="1800" dirty="0">
                        <a:latin typeface="Calibri"/>
                        <a:ea typeface="Batang"/>
                        <a:cs typeface="Times New Roman"/>
                      </a:endParaRPr>
                    </a:p>
                  </a:txBody>
                  <a:tcPr marL="43992" marR="43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dirty="0">
                          <a:solidFill>
                            <a:srgbClr val="000000"/>
                          </a:solidFill>
                          <a:latin typeface="Calibri"/>
                          <a:ea typeface="Times New Roman"/>
                          <a:cs typeface="Calibri"/>
                        </a:rPr>
                        <a:t>161 936</a:t>
                      </a:r>
                      <a:endParaRPr lang="fr-FR" sz="1800" dirty="0">
                        <a:latin typeface="Calibri"/>
                        <a:ea typeface="Batang"/>
                        <a:cs typeface="Times New Roman"/>
                      </a:endParaRPr>
                    </a:p>
                  </a:txBody>
                  <a:tcPr marL="43992" marR="43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dirty="0">
                          <a:solidFill>
                            <a:srgbClr val="000000"/>
                          </a:solidFill>
                          <a:latin typeface="Calibri"/>
                          <a:ea typeface="Times New Roman"/>
                          <a:cs typeface="Calibri"/>
                        </a:rPr>
                        <a:t>182 539</a:t>
                      </a:r>
                      <a:endParaRPr lang="fr-FR" sz="1800" dirty="0">
                        <a:latin typeface="Calibri"/>
                        <a:ea typeface="Batang"/>
                        <a:cs typeface="Times New Roman"/>
                      </a:endParaRPr>
                    </a:p>
                  </a:txBody>
                  <a:tcPr marL="43992" marR="43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66561" name="Object 1"/>
          <p:cNvGraphicFramePr>
            <a:graphicFrameLocks/>
          </p:cNvGraphicFramePr>
          <p:nvPr/>
        </p:nvGraphicFramePr>
        <p:xfrm>
          <a:off x="1752622" y="3500438"/>
          <a:ext cx="5962650" cy="3057525"/>
        </p:xfrm>
        <a:graphic>
          <a:graphicData uri="http://schemas.openxmlformats.org/presentationml/2006/ole">
            <mc:AlternateContent xmlns:mc="http://schemas.openxmlformats.org/markup-compatibility/2006">
              <mc:Choice xmlns:v="urn:schemas-microsoft-com:vml" Requires="v">
                <p:oleObj spid="_x0000_s66565" name="Graphique" r:id="rId4" imgW="5943600" imgH="3055612" progId="Excel.Chart.8">
                  <p:embed/>
                </p:oleObj>
              </mc:Choice>
              <mc:Fallback>
                <p:oleObj name="Graphique" r:id="rId4" imgW="5943600" imgH="3055612" progId="Excel.Chart.8">
                  <p:embed/>
                  <p:pic>
                    <p:nvPicPr>
                      <p:cNvPr id="0" name="Picture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22" y="3500438"/>
                        <a:ext cx="5962650" cy="305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3" name="Rectangle 3"/>
          <p:cNvSpPr>
            <a:spLocks noChangeArrowheads="1"/>
          </p:cNvSpPr>
          <p:nvPr/>
        </p:nvSpPr>
        <p:spPr bwMode="auto">
          <a:xfrm>
            <a:off x="0" y="3057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826133" y="0"/>
            <a:ext cx="288861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Evolution des envois colis</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leau 2"/>
          <p:cNvGraphicFramePr>
            <a:graphicFrameLocks noGrp="1"/>
          </p:cNvGraphicFramePr>
          <p:nvPr/>
        </p:nvGraphicFramePr>
        <p:xfrm>
          <a:off x="765487" y="428604"/>
          <a:ext cx="7021223" cy="1261872"/>
        </p:xfrm>
        <a:graphic>
          <a:graphicData uri="http://schemas.openxmlformats.org/drawingml/2006/table">
            <a:tbl>
              <a:tblPr/>
              <a:tblGrid>
                <a:gridCol w="2143138"/>
                <a:gridCol w="835217"/>
                <a:gridCol w="1010717"/>
                <a:gridCol w="1010717"/>
                <a:gridCol w="1010717"/>
                <a:gridCol w="1010717"/>
              </a:tblGrid>
              <a:tr h="285750">
                <a:tc>
                  <a:txBody>
                    <a:bodyPr/>
                    <a:lstStyle/>
                    <a:p>
                      <a:pPr>
                        <a:lnSpc>
                          <a:spcPct val="115000"/>
                        </a:lnSpc>
                        <a:spcAft>
                          <a:spcPts val="0"/>
                        </a:spcAft>
                      </a:pPr>
                      <a:r>
                        <a:rPr lang="fr-FR" sz="1800" b="1" dirty="0">
                          <a:solidFill>
                            <a:srgbClr val="000000"/>
                          </a:solidFill>
                          <a:latin typeface="Calibri"/>
                          <a:ea typeface="Times New Roman"/>
                          <a:cs typeface="Calibri"/>
                        </a:rPr>
                        <a:t>ENVOIS COLIS</a:t>
                      </a:r>
                      <a:endParaRPr lang="fr-FR" sz="1800" dirty="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a:solidFill>
                            <a:srgbClr val="000000"/>
                          </a:solidFill>
                          <a:latin typeface="Calibri"/>
                          <a:ea typeface="Times New Roman"/>
                          <a:cs typeface="Calibri"/>
                        </a:rPr>
                        <a:t>2013</a:t>
                      </a:r>
                      <a:endParaRPr lang="fr-FR" sz="18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a:solidFill>
                            <a:srgbClr val="000000"/>
                          </a:solidFill>
                          <a:latin typeface="Calibri"/>
                          <a:ea typeface="Times New Roman"/>
                          <a:cs typeface="Calibri"/>
                        </a:rPr>
                        <a:t>2014</a:t>
                      </a:r>
                      <a:endParaRPr lang="fr-FR" sz="18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a:solidFill>
                            <a:srgbClr val="000000"/>
                          </a:solidFill>
                          <a:latin typeface="Calibri"/>
                          <a:ea typeface="Times New Roman"/>
                          <a:cs typeface="Calibri"/>
                        </a:rPr>
                        <a:t>2015</a:t>
                      </a:r>
                      <a:endParaRPr lang="fr-FR" sz="18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a:solidFill>
                            <a:srgbClr val="000000"/>
                          </a:solidFill>
                          <a:latin typeface="Calibri"/>
                          <a:ea typeface="Times New Roman"/>
                          <a:cs typeface="Calibri"/>
                        </a:rPr>
                        <a:t>2016</a:t>
                      </a:r>
                      <a:endParaRPr lang="fr-FR" sz="18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a:solidFill>
                            <a:srgbClr val="000000"/>
                          </a:solidFill>
                          <a:latin typeface="Calibri"/>
                          <a:ea typeface="Times New Roman"/>
                          <a:cs typeface="Calibri"/>
                        </a:rPr>
                        <a:t>2017</a:t>
                      </a:r>
                      <a:endParaRPr lang="fr-FR" sz="18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nSpc>
                          <a:spcPct val="115000"/>
                        </a:lnSpc>
                        <a:spcAft>
                          <a:spcPts val="0"/>
                        </a:spcAft>
                      </a:pPr>
                      <a:r>
                        <a:rPr lang="fr-FR" sz="1800">
                          <a:solidFill>
                            <a:srgbClr val="000000"/>
                          </a:solidFill>
                          <a:latin typeface="Calibri"/>
                          <a:ea typeface="Times New Roman"/>
                          <a:cs typeface="Calibri"/>
                        </a:rPr>
                        <a:t>LA POSTE DU MALI</a:t>
                      </a:r>
                      <a:endParaRPr lang="fr-FR" sz="18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a:solidFill>
                            <a:srgbClr val="000000"/>
                          </a:solidFill>
                          <a:latin typeface="Calibri"/>
                          <a:ea typeface="Times New Roman"/>
                          <a:cs typeface="Calibri"/>
                        </a:rPr>
                        <a:t>7 217</a:t>
                      </a:r>
                      <a:endParaRPr lang="fr-FR" sz="18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a:solidFill>
                            <a:srgbClr val="000000"/>
                          </a:solidFill>
                          <a:latin typeface="Calibri"/>
                          <a:ea typeface="Times New Roman"/>
                          <a:cs typeface="Calibri"/>
                        </a:rPr>
                        <a:t>6 349</a:t>
                      </a:r>
                      <a:endParaRPr lang="fr-FR" sz="18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dirty="0">
                          <a:solidFill>
                            <a:srgbClr val="000000"/>
                          </a:solidFill>
                          <a:latin typeface="Calibri"/>
                          <a:ea typeface="Times New Roman"/>
                          <a:cs typeface="Calibri"/>
                        </a:rPr>
                        <a:t>7 553</a:t>
                      </a:r>
                      <a:endParaRPr lang="fr-FR" sz="1800" dirty="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a:solidFill>
                            <a:srgbClr val="000000"/>
                          </a:solidFill>
                          <a:latin typeface="Calibri"/>
                          <a:ea typeface="Times New Roman"/>
                          <a:cs typeface="Calibri"/>
                        </a:rPr>
                        <a:t>6 338</a:t>
                      </a:r>
                      <a:endParaRPr lang="fr-FR" sz="18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a:solidFill>
                            <a:srgbClr val="000000"/>
                          </a:solidFill>
                          <a:latin typeface="Calibri"/>
                          <a:ea typeface="Times New Roman"/>
                          <a:cs typeface="Calibri"/>
                        </a:rPr>
                        <a:t>5 315</a:t>
                      </a:r>
                      <a:endParaRPr lang="fr-FR" sz="18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nSpc>
                          <a:spcPct val="115000"/>
                        </a:lnSpc>
                        <a:spcAft>
                          <a:spcPts val="0"/>
                        </a:spcAft>
                      </a:pPr>
                      <a:r>
                        <a:rPr lang="fr-FR" sz="1800">
                          <a:solidFill>
                            <a:srgbClr val="000000"/>
                          </a:solidFill>
                          <a:latin typeface="Calibri"/>
                          <a:ea typeface="Times New Roman"/>
                          <a:cs typeface="Calibri"/>
                        </a:rPr>
                        <a:t>OPERATEURS PRIVES*</a:t>
                      </a:r>
                      <a:endParaRPr lang="fr-FR" sz="18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a:solidFill>
                            <a:srgbClr val="000000"/>
                          </a:solidFill>
                          <a:latin typeface="Calibri"/>
                          <a:ea typeface="Times New Roman"/>
                          <a:cs typeface="Calibri"/>
                        </a:rPr>
                        <a:t>12 633</a:t>
                      </a:r>
                      <a:endParaRPr lang="fr-FR" sz="18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a:solidFill>
                            <a:srgbClr val="000000"/>
                          </a:solidFill>
                          <a:latin typeface="Calibri"/>
                          <a:ea typeface="Times New Roman"/>
                          <a:cs typeface="Calibri"/>
                        </a:rPr>
                        <a:t>12 742</a:t>
                      </a:r>
                      <a:endParaRPr lang="fr-FR" sz="18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a:solidFill>
                            <a:srgbClr val="000000"/>
                          </a:solidFill>
                          <a:latin typeface="Calibri"/>
                          <a:ea typeface="Times New Roman"/>
                          <a:cs typeface="Calibri"/>
                        </a:rPr>
                        <a:t>14 674</a:t>
                      </a:r>
                      <a:endParaRPr lang="fr-FR" sz="18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a:solidFill>
                            <a:srgbClr val="000000"/>
                          </a:solidFill>
                          <a:latin typeface="Calibri"/>
                          <a:ea typeface="Times New Roman"/>
                          <a:cs typeface="Calibri"/>
                        </a:rPr>
                        <a:t>16 862</a:t>
                      </a:r>
                      <a:endParaRPr lang="fr-FR" sz="18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a:solidFill>
                            <a:srgbClr val="000000"/>
                          </a:solidFill>
                          <a:latin typeface="Calibri"/>
                          <a:ea typeface="Times New Roman"/>
                          <a:cs typeface="Calibri"/>
                        </a:rPr>
                        <a:t>19 031</a:t>
                      </a:r>
                      <a:endParaRPr lang="fr-FR" sz="18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nSpc>
                          <a:spcPct val="115000"/>
                        </a:lnSpc>
                        <a:spcAft>
                          <a:spcPts val="0"/>
                        </a:spcAft>
                      </a:pPr>
                      <a:r>
                        <a:rPr lang="fr-FR" sz="1800" b="1">
                          <a:solidFill>
                            <a:srgbClr val="000000"/>
                          </a:solidFill>
                          <a:latin typeface="Calibri"/>
                          <a:ea typeface="Times New Roman"/>
                          <a:cs typeface="Calibri"/>
                        </a:rPr>
                        <a:t>TOTAL ESTIME</a:t>
                      </a:r>
                      <a:endParaRPr lang="fr-FR" sz="18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a:solidFill>
                            <a:srgbClr val="000000"/>
                          </a:solidFill>
                          <a:latin typeface="Calibri"/>
                          <a:ea typeface="Times New Roman"/>
                          <a:cs typeface="Calibri"/>
                        </a:rPr>
                        <a:t>19 850</a:t>
                      </a:r>
                      <a:endParaRPr lang="fr-FR" sz="18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a:solidFill>
                            <a:srgbClr val="000000"/>
                          </a:solidFill>
                          <a:latin typeface="Calibri"/>
                          <a:ea typeface="Times New Roman"/>
                          <a:cs typeface="Calibri"/>
                        </a:rPr>
                        <a:t>19 091</a:t>
                      </a:r>
                      <a:endParaRPr lang="fr-FR" sz="18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dirty="0">
                          <a:solidFill>
                            <a:srgbClr val="000000"/>
                          </a:solidFill>
                          <a:latin typeface="Calibri"/>
                          <a:ea typeface="Times New Roman"/>
                          <a:cs typeface="Calibri"/>
                        </a:rPr>
                        <a:t>22 227</a:t>
                      </a:r>
                      <a:endParaRPr lang="fr-FR" sz="1800" dirty="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a:solidFill>
                            <a:srgbClr val="000000"/>
                          </a:solidFill>
                          <a:latin typeface="Calibri"/>
                          <a:ea typeface="Times New Roman"/>
                          <a:cs typeface="Calibri"/>
                        </a:rPr>
                        <a:t>23 200</a:t>
                      </a:r>
                      <a:endParaRPr lang="fr-FR" sz="18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dirty="0">
                          <a:solidFill>
                            <a:srgbClr val="000000"/>
                          </a:solidFill>
                          <a:latin typeface="Calibri"/>
                          <a:ea typeface="Times New Roman"/>
                          <a:cs typeface="Calibri"/>
                        </a:rPr>
                        <a:t>24 346</a:t>
                      </a:r>
                      <a:endParaRPr lang="fr-FR" sz="1800" dirty="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8130" name="Rectangle 2"/>
          <p:cNvSpPr>
            <a:spLocks noChangeArrowheads="1"/>
          </p:cNvSpPr>
          <p:nvPr/>
        </p:nvSpPr>
        <p:spPr bwMode="auto">
          <a:xfrm>
            <a:off x="500034" y="1785926"/>
            <a:ext cx="821537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defTabSz="914400" rtl="0" eaLnBrk="1" fontAlgn="base" latinLnBrk="0" hangingPunct="1">
              <a:lnSpc>
                <a:spcPct val="100000"/>
              </a:lnSpc>
              <a:spcBef>
                <a:spcPct val="0"/>
              </a:spcBef>
              <a:spcAft>
                <a:spcPct val="0"/>
              </a:spcAft>
              <a:buClrTx/>
              <a:buSzTx/>
              <a:buFontTx/>
              <a:buNone/>
              <a:tabLst/>
            </a:pPr>
            <a:r>
              <a:rPr lang="fr-FR" dirty="0" smtClean="0">
                <a:latin typeface="Calibri" pitchFamily="34" charset="0"/>
                <a:ea typeface="Times New Roman" pitchFamily="18" charset="0"/>
                <a:cs typeface="Calibri" pitchFamily="34" charset="0"/>
              </a:rPr>
              <a:t>Les </a:t>
            </a: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données sur les colis postaux montre que le nombre de colis postaux est passé de 19 850 en 2013 à 24 346 en 2017, soit avec une augmentation de </a:t>
            </a:r>
            <a:r>
              <a:rPr kumimoji="0" lang="fr-FR" b="1"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22,65%.</a:t>
            </a:r>
            <a:endParaRPr kumimoji="0" lang="fr-FR" sz="2800" b="1" i="0" u="none" strike="noStrike" cap="none" normalizeH="0" baseline="0" dirty="0" smtClean="0">
              <a:ln>
                <a:noFill/>
              </a:ln>
              <a:solidFill>
                <a:srgbClr val="FF0000"/>
              </a:solidFill>
              <a:effectLst/>
              <a:latin typeface="Arial" pitchFamily="34" charset="0"/>
              <a:cs typeface="Arial" pitchFamily="34" charset="0"/>
            </a:endParaRPr>
          </a:p>
        </p:txBody>
      </p:sp>
      <p:sp>
        <p:nvSpPr>
          <p:cNvPr id="481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48131" name="Object 3"/>
          <p:cNvGraphicFramePr>
            <a:graphicFrameLocks/>
          </p:cNvGraphicFramePr>
          <p:nvPr/>
        </p:nvGraphicFramePr>
        <p:xfrm>
          <a:off x="1857356" y="2357430"/>
          <a:ext cx="6286544" cy="2571768"/>
        </p:xfrm>
        <a:graphic>
          <a:graphicData uri="http://schemas.openxmlformats.org/presentationml/2006/ole">
            <mc:AlternateContent xmlns:mc="http://schemas.openxmlformats.org/markup-compatibility/2006">
              <mc:Choice xmlns:v="urn:schemas-microsoft-com:vml" Requires="v">
                <p:oleObj spid="_x0000_s48135" name="Graphique" r:id="rId4" imgW="6019729" imgH="2743058" progId="Excel.Sheet.8">
                  <p:embed/>
                </p:oleObj>
              </mc:Choice>
              <mc:Fallback>
                <p:oleObj name="Graphique" r:id="rId4" imgW="6019729" imgH="2743058" progId="Excel.Sheet.8">
                  <p:embed/>
                  <p:pic>
                    <p:nvPicPr>
                      <p:cNvPr id="0" name="Pictur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356" y="2357430"/>
                        <a:ext cx="6286544" cy="25717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33" name="Rectangle 5"/>
          <p:cNvSpPr>
            <a:spLocks noChangeArrowheads="1"/>
          </p:cNvSpPr>
          <p:nvPr/>
        </p:nvSpPr>
        <p:spPr bwMode="auto">
          <a:xfrm>
            <a:off x="0" y="2743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8134" name="Rectangle 6"/>
          <p:cNvSpPr>
            <a:spLocks noChangeArrowheads="1"/>
          </p:cNvSpPr>
          <p:nvPr/>
        </p:nvSpPr>
        <p:spPr bwMode="auto">
          <a:xfrm>
            <a:off x="214282" y="5000636"/>
            <a:ext cx="8501122"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lang="fr-FR" dirty="0" smtClean="0">
                <a:latin typeface="Calibri" pitchFamily="34" charset="0"/>
                <a:ea typeface="Times New Roman" pitchFamily="18" charset="0"/>
                <a:cs typeface="Calibri" pitchFamily="34" charset="0"/>
              </a:rPr>
              <a:t>A </a:t>
            </a: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noter que l’opérateur KANDEEXPRESS est en train de se positionner sur ce segment du marché. En effet, sa part de marché (en volume) a grimpé de 22% en 2013 à 37,66% en 2017. L’opérateur </a:t>
            </a:r>
            <a:r>
              <a:rPr kumimoji="0" lang="fr-FR" b="0" i="0" u="none" strike="noStrike" cap="none" normalizeH="0" baseline="0" dirty="0" smtClean="0">
                <a:ln>
                  <a:noFill/>
                </a:ln>
                <a:solidFill>
                  <a:schemeClr val="tx1"/>
                </a:solidFill>
                <a:effectLst/>
                <a:latin typeface="Calibri" pitchFamily="34" charset="0"/>
                <a:ea typeface="PMingLiU" pitchFamily="18" charset="-120"/>
                <a:cs typeface="Calibri" pitchFamily="34" charset="0"/>
              </a:rPr>
              <a:t>en charge du service postal universel </a:t>
            </a: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ne détient que 21,83% du volume d’envois colis déclaré en 2017 alors que c’était 36,36% en 2013.</a:t>
            </a: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fr-FR" sz="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Au total, le volume global des envois (lettres et colis) oscille autour de 2 000 </a:t>
            </a:r>
            <a:r>
              <a:rPr kumimoji="0" lang="fr-FR"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000</a:t>
            </a: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chaque année comme illustré par le tableau suivant.</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Flèche droite 9"/>
          <p:cNvSpPr/>
          <p:nvPr/>
        </p:nvSpPr>
        <p:spPr>
          <a:xfrm>
            <a:off x="214282" y="142852"/>
            <a:ext cx="500066"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908752" y="0"/>
            <a:ext cx="309174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b="1" dirty="0" smtClean="0">
                <a:latin typeface="Calibri" pitchFamily="34" charset="0"/>
                <a:ea typeface="Times New Roman" pitchFamily="18" charset="0"/>
                <a:cs typeface="Calibri" pitchFamily="34" charset="0"/>
              </a:rPr>
              <a:t>Les </a:t>
            </a:r>
            <a:r>
              <a:rPr kumimoji="0" lang="fr-FR" b="1" i="0" strike="noStrike" cap="none" normalizeH="0" baseline="0" dirty="0" smtClean="0">
                <a:ln>
                  <a:noFill/>
                </a:ln>
                <a:solidFill>
                  <a:schemeClr val="tx1"/>
                </a:solidFill>
                <a:effectLst/>
                <a:latin typeface="Calibri" pitchFamily="34" charset="0"/>
                <a:ea typeface="Times New Roman" pitchFamily="18" charset="0"/>
                <a:cs typeface="Calibri" pitchFamily="34" charset="0"/>
              </a:rPr>
              <a:t>services financiers postaux</a:t>
            </a:r>
            <a:endParaRPr kumimoji="0" lang="fr-FR" sz="2800" b="1" i="0"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leau 2"/>
          <p:cNvGraphicFramePr>
            <a:graphicFrameLocks noGrp="1"/>
          </p:cNvGraphicFramePr>
          <p:nvPr/>
        </p:nvGraphicFramePr>
        <p:xfrm>
          <a:off x="428595" y="500042"/>
          <a:ext cx="8286810" cy="4486656"/>
        </p:xfrm>
        <a:graphic>
          <a:graphicData uri="http://schemas.openxmlformats.org/drawingml/2006/table">
            <a:tbl>
              <a:tblPr/>
              <a:tblGrid>
                <a:gridCol w="1924066"/>
                <a:gridCol w="1476366"/>
                <a:gridCol w="1235096"/>
                <a:gridCol w="1234224"/>
                <a:gridCol w="1111411"/>
                <a:gridCol w="1305647"/>
              </a:tblGrid>
              <a:tr h="190500">
                <a:tc>
                  <a:txBody>
                    <a:bodyPr/>
                    <a:lstStyle/>
                    <a:p>
                      <a:pPr algn="ctr">
                        <a:lnSpc>
                          <a:spcPct val="115000"/>
                        </a:lnSpc>
                        <a:spcAft>
                          <a:spcPts val="0"/>
                        </a:spcAft>
                      </a:pPr>
                      <a:r>
                        <a:rPr lang="fr-FR" sz="1050" b="1" dirty="0">
                          <a:solidFill>
                            <a:srgbClr val="000000"/>
                          </a:solidFill>
                          <a:latin typeface="Calibri"/>
                          <a:ea typeface="Times New Roman"/>
                          <a:cs typeface="Calibri"/>
                        </a:rPr>
                        <a:t>SERVICES FINANCIERS</a:t>
                      </a:r>
                      <a:endParaRPr lang="fr-FR" sz="1600" dirty="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solidFill>
                            <a:srgbClr val="000000"/>
                          </a:solidFill>
                          <a:latin typeface="Calibri"/>
                          <a:ea typeface="Times New Roman"/>
                          <a:cs typeface="Calibri"/>
                        </a:rPr>
                        <a:t>2013</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solidFill>
                            <a:srgbClr val="000000"/>
                          </a:solidFill>
                          <a:latin typeface="Calibri"/>
                          <a:ea typeface="Times New Roman"/>
                          <a:cs typeface="Calibri"/>
                        </a:rPr>
                        <a:t>2014</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solidFill>
                            <a:srgbClr val="000000"/>
                          </a:solidFill>
                          <a:latin typeface="Calibri"/>
                          <a:ea typeface="Times New Roman"/>
                          <a:cs typeface="Calibri"/>
                        </a:rPr>
                        <a:t>2015</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solidFill>
                            <a:srgbClr val="000000"/>
                          </a:solidFill>
                          <a:latin typeface="Calibri"/>
                          <a:ea typeface="Times New Roman"/>
                          <a:cs typeface="Calibri"/>
                        </a:rPr>
                        <a:t>2016</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solidFill>
                            <a:srgbClr val="000000"/>
                          </a:solidFill>
                          <a:latin typeface="Calibri"/>
                          <a:ea typeface="Times New Roman"/>
                          <a:cs typeface="Calibri"/>
                        </a:rPr>
                        <a:t>2017</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gridSpan="6">
                  <a:txBody>
                    <a:bodyPr/>
                    <a:lstStyle/>
                    <a:p>
                      <a:pPr algn="ctr">
                        <a:lnSpc>
                          <a:spcPct val="115000"/>
                        </a:lnSpc>
                        <a:spcAft>
                          <a:spcPts val="0"/>
                        </a:spcAft>
                      </a:pPr>
                      <a:r>
                        <a:rPr lang="fr-FR" sz="1600">
                          <a:solidFill>
                            <a:srgbClr val="000000"/>
                          </a:solidFill>
                          <a:latin typeface="Calibri"/>
                          <a:ea typeface="Times New Roman"/>
                          <a:cs typeface="Calibri"/>
                        </a:rPr>
                        <a:t>Service intérieur</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33375">
                <a:tc>
                  <a:txBody>
                    <a:bodyPr/>
                    <a:lstStyle/>
                    <a:p>
                      <a:pPr>
                        <a:lnSpc>
                          <a:spcPct val="115000"/>
                        </a:lnSpc>
                        <a:spcAft>
                          <a:spcPts val="0"/>
                        </a:spcAft>
                      </a:pPr>
                      <a:r>
                        <a:rPr lang="fr-FR" sz="1600">
                          <a:solidFill>
                            <a:srgbClr val="000000"/>
                          </a:solidFill>
                          <a:latin typeface="Calibri"/>
                          <a:ea typeface="Times New Roman"/>
                          <a:cs typeface="Calibri"/>
                        </a:rPr>
                        <a:t>Nombre de mandats de poste ordinaires</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latin typeface="Calibri"/>
                          <a:ea typeface="Times New Roman"/>
                          <a:cs typeface="Calibri"/>
                        </a:rPr>
                        <a:t>317</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latin typeface="Calibri"/>
                          <a:ea typeface="Times New Roman"/>
                          <a:cs typeface="Calibri"/>
                        </a:rPr>
                        <a:t>343</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latin typeface="Calibri"/>
                          <a:ea typeface="Times New Roman"/>
                          <a:cs typeface="Calibri"/>
                        </a:rPr>
                        <a:t>576</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latin typeface="Calibri"/>
                          <a:ea typeface="Times New Roman"/>
                          <a:cs typeface="Calibri"/>
                        </a:rPr>
                        <a:t>316</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latin typeface="Calibri"/>
                          <a:ea typeface="Times New Roman"/>
                          <a:cs typeface="Calibri"/>
                        </a:rPr>
                        <a:t>NF</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375">
                <a:tc>
                  <a:txBody>
                    <a:bodyPr/>
                    <a:lstStyle/>
                    <a:p>
                      <a:pPr>
                        <a:lnSpc>
                          <a:spcPct val="115000"/>
                        </a:lnSpc>
                        <a:spcAft>
                          <a:spcPts val="0"/>
                        </a:spcAft>
                      </a:pPr>
                      <a:r>
                        <a:rPr lang="fr-FR" sz="1600">
                          <a:solidFill>
                            <a:srgbClr val="000000"/>
                          </a:solidFill>
                          <a:latin typeface="Calibri"/>
                          <a:ea typeface="Times New Roman"/>
                          <a:cs typeface="Calibri"/>
                        </a:rPr>
                        <a:t>Montant des mandats de poste ordinaires</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latin typeface="Calibri"/>
                          <a:ea typeface="Times New Roman"/>
                          <a:cs typeface="Calibri"/>
                        </a:rPr>
                        <a:t>25 034 602</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latin typeface="Calibri"/>
                          <a:ea typeface="Times New Roman"/>
                          <a:cs typeface="Calibri"/>
                        </a:rPr>
                        <a:t>32 266 236</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latin typeface="Calibri"/>
                          <a:ea typeface="Times New Roman"/>
                          <a:cs typeface="Calibri"/>
                        </a:rPr>
                        <a:t>43 134 898</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latin typeface="Calibri"/>
                          <a:ea typeface="Times New Roman"/>
                          <a:cs typeface="Calibri"/>
                        </a:rPr>
                        <a:t>24 523 607</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latin typeface="Calibri"/>
                          <a:ea typeface="Times New Roman"/>
                          <a:cs typeface="Calibri"/>
                        </a:rPr>
                        <a:t>NF</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gridSpan="6">
                  <a:txBody>
                    <a:bodyPr/>
                    <a:lstStyle/>
                    <a:p>
                      <a:pPr algn="ctr">
                        <a:lnSpc>
                          <a:spcPct val="115000"/>
                        </a:lnSpc>
                        <a:spcAft>
                          <a:spcPts val="0"/>
                        </a:spcAft>
                      </a:pPr>
                      <a:r>
                        <a:rPr lang="fr-FR" sz="1600">
                          <a:solidFill>
                            <a:srgbClr val="000000"/>
                          </a:solidFill>
                          <a:latin typeface="Calibri"/>
                          <a:ea typeface="Times New Roman"/>
                          <a:cs typeface="Calibri"/>
                        </a:rPr>
                        <a:t>Service international – Expédition</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33375">
                <a:tc>
                  <a:txBody>
                    <a:bodyPr/>
                    <a:lstStyle/>
                    <a:p>
                      <a:pPr>
                        <a:lnSpc>
                          <a:spcPct val="115000"/>
                        </a:lnSpc>
                        <a:spcAft>
                          <a:spcPts val="0"/>
                        </a:spcAft>
                      </a:pPr>
                      <a:r>
                        <a:rPr lang="fr-FR" sz="1600">
                          <a:solidFill>
                            <a:srgbClr val="000000"/>
                          </a:solidFill>
                          <a:latin typeface="Calibri"/>
                          <a:ea typeface="Times New Roman"/>
                          <a:cs typeface="Calibri"/>
                        </a:rPr>
                        <a:t>Nombre de mandats de poste ordinaires</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latin typeface="Calibri"/>
                          <a:ea typeface="Times New Roman"/>
                          <a:cs typeface="Calibri"/>
                        </a:rPr>
                        <a:t>169</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latin typeface="Calibri"/>
                          <a:ea typeface="Times New Roman"/>
                          <a:cs typeface="Calibri"/>
                        </a:rPr>
                        <a:t>11</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latin typeface="Calibri"/>
                          <a:ea typeface="Times New Roman"/>
                          <a:cs typeface="Calibri"/>
                        </a:rPr>
                        <a:t>8</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latin typeface="Calibri"/>
                          <a:ea typeface="Times New Roman"/>
                          <a:cs typeface="Calibri"/>
                        </a:rPr>
                        <a:t>4</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latin typeface="Calibri"/>
                          <a:ea typeface="Times New Roman"/>
                          <a:cs typeface="Calibri"/>
                        </a:rPr>
                        <a:t>NF</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375">
                <a:tc>
                  <a:txBody>
                    <a:bodyPr/>
                    <a:lstStyle/>
                    <a:p>
                      <a:pPr>
                        <a:lnSpc>
                          <a:spcPct val="115000"/>
                        </a:lnSpc>
                        <a:spcAft>
                          <a:spcPts val="0"/>
                        </a:spcAft>
                      </a:pPr>
                      <a:r>
                        <a:rPr lang="fr-FR" sz="1600">
                          <a:solidFill>
                            <a:srgbClr val="000000"/>
                          </a:solidFill>
                          <a:latin typeface="Calibri"/>
                          <a:ea typeface="Times New Roman"/>
                          <a:cs typeface="Calibri"/>
                        </a:rPr>
                        <a:t>Montant des mandats de poste ordinaires</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latin typeface="Calibri"/>
                          <a:ea typeface="Times New Roman"/>
                          <a:cs typeface="Calibri"/>
                        </a:rPr>
                        <a:t>6 642 917</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latin typeface="Calibri"/>
                          <a:ea typeface="Times New Roman"/>
                          <a:cs typeface="Calibri"/>
                        </a:rPr>
                        <a:t>3 089 827</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latin typeface="Calibri"/>
                          <a:ea typeface="Times New Roman"/>
                          <a:cs typeface="Calibri"/>
                        </a:rPr>
                        <a:t>676 797</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latin typeface="Calibri"/>
                          <a:ea typeface="Times New Roman"/>
                          <a:cs typeface="Calibri"/>
                        </a:rPr>
                        <a:t>678 655</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latin typeface="Calibri"/>
                          <a:ea typeface="Times New Roman"/>
                          <a:cs typeface="Calibri"/>
                        </a:rPr>
                        <a:t>NF</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gridSpan="6">
                  <a:txBody>
                    <a:bodyPr/>
                    <a:lstStyle/>
                    <a:p>
                      <a:pPr algn="ctr">
                        <a:lnSpc>
                          <a:spcPct val="115000"/>
                        </a:lnSpc>
                        <a:spcAft>
                          <a:spcPts val="0"/>
                        </a:spcAft>
                      </a:pPr>
                      <a:r>
                        <a:rPr lang="fr-FR" sz="1600">
                          <a:solidFill>
                            <a:srgbClr val="000000"/>
                          </a:solidFill>
                          <a:latin typeface="Calibri"/>
                          <a:ea typeface="Times New Roman"/>
                          <a:cs typeface="Calibri"/>
                        </a:rPr>
                        <a:t>Service international – Réception</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33375">
                <a:tc>
                  <a:txBody>
                    <a:bodyPr/>
                    <a:lstStyle/>
                    <a:p>
                      <a:pPr>
                        <a:lnSpc>
                          <a:spcPct val="115000"/>
                        </a:lnSpc>
                        <a:spcAft>
                          <a:spcPts val="0"/>
                        </a:spcAft>
                      </a:pPr>
                      <a:r>
                        <a:rPr lang="fr-FR" sz="1600">
                          <a:solidFill>
                            <a:srgbClr val="000000"/>
                          </a:solidFill>
                          <a:latin typeface="Calibri"/>
                          <a:ea typeface="Times New Roman"/>
                          <a:cs typeface="Calibri"/>
                        </a:rPr>
                        <a:t>Nombre de mandats de poste ordinaires</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latin typeface="Calibri"/>
                          <a:ea typeface="Times New Roman"/>
                          <a:cs typeface="Calibri"/>
                        </a:rPr>
                        <a:t>2 556</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latin typeface="Calibri"/>
                          <a:ea typeface="Times New Roman"/>
                          <a:cs typeface="Calibri"/>
                        </a:rPr>
                        <a:t>2 507</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latin typeface="Calibri"/>
                          <a:ea typeface="Times New Roman"/>
                          <a:cs typeface="Calibri"/>
                        </a:rPr>
                        <a:t>2 258</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latin typeface="Calibri"/>
                          <a:ea typeface="Times New Roman"/>
                          <a:cs typeface="Calibri"/>
                        </a:rPr>
                        <a:t>1 954</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latin typeface="Calibri"/>
                          <a:ea typeface="Times New Roman"/>
                          <a:cs typeface="Calibri"/>
                        </a:rPr>
                        <a:t>NF</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375">
                <a:tc>
                  <a:txBody>
                    <a:bodyPr/>
                    <a:lstStyle/>
                    <a:p>
                      <a:pPr>
                        <a:lnSpc>
                          <a:spcPct val="115000"/>
                        </a:lnSpc>
                        <a:spcAft>
                          <a:spcPts val="0"/>
                        </a:spcAft>
                      </a:pPr>
                      <a:r>
                        <a:rPr lang="fr-FR" sz="1600" dirty="0">
                          <a:solidFill>
                            <a:srgbClr val="000000"/>
                          </a:solidFill>
                          <a:latin typeface="Calibri"/>
                          <a:ea typeface="Times New Roman"/>
                          <a:cs typeface="Calibri"/>
                        </a:rPr>
                        <a:t>Montant des mandats de poste ordinaires</a:t>
                      </a:r>
                      <a:endParaRPr lang="fr-FR" sz="1600" dirty="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latin typeface="Calibri"/>
                          <a:ea typeface="Times New Roman"/>
                          <a:cs typeface="Calibri"/>
                        </a:rPr>
                        <a:t>323 816 069</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latin typeface="Calibri"/>
                          <a:ea typeface="Times New Roman"/>
                          <a:cs typeface="Calibri"/>
                        </a:rPr>
                        <a:t>169 718 156</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latin typeface="Calibri"/>
                          <a:ea typeface="Times New Roman"/>
                          <a:cs typeface="Calibri"/>
                        </a:rPr>
                        <a:t>265 362 568</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latin typeface="Calibri"/>
                          <a:ea typeface="Times New Roman"/>
                          <a:cs typeface="Calibri"/>
                        </a:rPr>
                        <a:t>224 026 413</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solidFill>
                            <a:srgbClr val="000000"/>
                          </a:solidFill>
                          <a:latin typeface="Calibri"/>
                          <a:ea typeface="Times New Roman"/>
                          <a:cs typeface="Calibri"/>
                        </a:rPr>
                        <a:t>NF</a:t>
                      </a:r>
                      <a:endParaRPr lang="fr-FR" sz="1600" dirty="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6082" name="Rectangle 2"/>
          <p:cNvSpPr>
            <a:spLocks noChangeArrowheads="1"/>
          </p:cNvSpPr>
          <p:nvPr/>
        </p:nvSpPr>
        <p:spPr bwMode="auto">
          <a:xfrm>
            <a:off x="142844" y="5186378"/>
            <a:ext cx="871543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Bien que les services financiers représentent une part non négligeable des activités postales et peuvent atteindre 50%  voir même 70% des recettes postales (la France 30%, la Tunisie 70%), LA POSTE DU MALI reste en marge de cette tendance prometteuse en termes d’efficacité financière, de rentabilité et de notoriété.</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Flèche droite 4"/>
          <p:cNvSpPr/>
          <p:nvPr/>
        </p:nvSpPr>
        <p:spPr>
          <a:xfrm>
            <a:off x="214282" y="142852"/>
            <a:ext cx="500066"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285720" y="-24"/>
            <a:ext cx="8715436" cy="44165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Selon la loi portant réglementation du secteur postal (article 3 point 50), les Postes renferment l’ensemble des activités de la poste aux lettres, des colis postaux, et des services financiers postaux tels que les mandats, les chèques postaux et la Caisse Nationale d’Epargne.</a:t>
            </a: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fr-F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LA POSTE DU MALI ne permet pas aux usagers d’effectuer toutes les opérations financières à l’instar des autres banques et institutions de transfert d’argent</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S’appuyant sur un réseau très peu développé pour assurer la mission de service universel en matière d’inclusion financière, les bureaux de poste représentent pourtant le seul accès pour les populations éloignées à des services financiers qui contribuent au développement économique et social de ces régions.</a:t>
            </a: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Ce constat illustre bien l’état réel de la situation des services financiers à LA POSTE DU MALI, caractérisé par un très faible volume en nombre et en montant, </a:t>
            </a:r>
            <a:r>
              <a:rPr kumimoji="0" lang="fr-FR"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pour l’année 2016 seulement 2274 mandats tous régimes ont transité par le réseau postal sur un total évalué à plus de 300 000 transferts d’argents.</a:t>
            </a: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L’illustration ci-dessous, montre que </a:t>
            </a:r>
            <a:r>
              <a:rPr kumimoji="0" lang="fr-FR" sz="1600" b="1" i="0" u="none" strike="noStrike" cap="none" normalizeH="0" baseline="0" dirty="0" smtClean="0">
                <a:ln>
                  <a:noFill/>
                </a:ln>
                <a:solidFill>
                  <a:srgbClr val="FF0000"/>
                </a:solidFill>
                <a:effectLst/>
                <a:latin typeface="Calibri" pitchFamily="34" charset="0"/>
                <a:ea typeface="Batang" pitchFamily="18" charset="-127"/>
                <a:cs typeface="Calibri" pitchFamily="34" charset="0"/>
              </a:rPr>
              <a:t>75%</a:t>
            </a: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des transactions financières transitent par des circuits informels contre </a:t>
            </a:r>
            <a:r>
              <a:rPr lang="fr-FR" sz="1600" b="1" dirty="0" smtClean="0">
                <a:solidFill>
                  <a:srgbClr val="FF0000"/>
                </a:solidFill>
                <a:latin typeface="Calibri" pitchFamily="34" charset="0"/>
                <a:ea typeface="Batang" pitchFamily="18" charset="-127"/>
                <a:cs typeface="Calibri" pitchFamily="34" charset="0"/>
              </a:rPr>
              <a:t>23 %</a:t>
            </a: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via les banques et sociétés de transfert d’argent et LA POSTE DU MALI dont la part de  marché ne dépasse pas </a:t>
            </a:r>
            <a:r>
              <a:rPr lang="fr-FR" sz="1600" b="1" dirty="0" smtClean="0">
                <a:solidFill>
                  <a:srgbClr val="FF0000"/>
                </a:solidFill>
                <a:latin typeface="Calibri" pitchFamily="34" charset="0"/>
                <a:ea typeface="Batang" pitchFamily="18" charset="-127"/>
                <a:cs typeface="Calibri" pitchFamily="34" charset="0"/>
              </a:rPr>
              <a:t>1 voir 2 % </a:t>
            </a: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au maximum.</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0899" name="Objet 2"/>
          <p:cNvPicPr>
            <a:picLocks noChangeArrowheads="1"/>
          </p:cNvPicPr>
          <p:nvPr/>
        </p:nvPicPr>
        <p:blipFill>
          <a:blip r:embed="rId2" cstate="print"/>
          <a:srcRect t="-162" b="-224"/>
          <a:stretch>
            <a:fillRect/>
          </a:stretch>
        </p:blipFill>
        <p:spPr bwMode="auto">
          <a:xfrm>
            <a:off x="71406" y="4357694"/>
            <a:ext cx="2852739" cy="1928826"/>
          </a:xfrm>
          <a:prstGeom prst="rect">
            <a:avLst/>
          </a:prstGeom>
          <a:noFill/>
          <a:ln w="9525">
            <a:noFill/>
            <a:miter lim="800000"/>
            <a:headEnd/>
            <a:tailEnd/>
          </a:ln>
        </p:spPr>
      </p:pic>
      <p:sp>
        <p:nvSpPr>
          <p:cNvPr id="8090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80902" name="Objet 5"/>
          <p:cNvPicPr>
            <a:picLocks noChangeArrowheads="1"/>
          </p:cNvPicPr>
          <p:nvPr/>
        </p:nvPicPr>
        <p:blipFill>
          <a:blip r:embed="rId3" cstate="print"/>
          <a:srcRect t="-233" b="-443"/>
          <a:stretch>
            <a:fillRect/>
          </a:stretch>
        </p:blipFill>
        <p:spPr bwMode="auto">
          <a:xfrm>
            <a:off x="3109899" y="4357694"/>
            <a:ext cx="2533671" cy="1214422"/>
          </a:xfrm>
          <a:prstGeom prst="rect">
            <a:avLst/>
          </a:prstGeom>
          <a:noFill/>
        </p:spPr>
      </p:pic>
      <p:sp>
        <p:nvSpPr>
          <p:cNvPr id="80904" name="Rectangle 8"/>
          <p:cNvSpPr>
            <a:spLocks noChangeArrowheads="1"/>
          </p:cNvSpPr>
          <p:nvPr/>
        </p:nvSpPr>
        <p:spPr bwMode="auto">
          <a:xfrm>
            <a:off x="0" y="2438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chemeClr val="tx1"/>
                </a:solidFill>
                <a:effectLst/>
                <a:latin typeface="Calibri" pitchFamily="34" charset="0"/>
                <a:ea typeface="Batang" pitchFamily="18" charset="-127"/>
                <a:cs typeface="Calibri" pitchFamily="34"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80905" name="Objet 10"/>
          <p:cNvPicPr>
            <a:picLocks noChangeArrowheads="1"/>
          </p:cNvPicPr>
          <p:nvPr/>
        </p:nvPicPr>
        <p:blipFill>
          <a:blip r:embed="rId4" cstate="print"/>
          <a:srcRect t="-233" b="-443"/>
          <a:stretch>
            <a:fillRect/>
          </a:stretch>
        </p:blipFill>
        <p:spPr bwMode="auto">
          <a:xfrm>
            <a:off x="5857884" y="4286256"/>
            <a:ext cx="2643206" cy="1357322"/>
          </a:xfrm>
          <a:prstGeom prst="rect">
            <a:avLst/>
          </a:prstGeom>
          <a:noFill/>
          <a:ln w="9525">
            <a:noFill/>
            <a:miter lim="800000"/>
            <a:headEnd/>
            <a:tailEnd/>
          </a:ln>
        </p:spPr>
      </p:pic>
      <p:pic>
        <p:nvPicPr>
          <p:cNvPr id="80906" name="Objet 11"/>
          <p:cNvPicPr>
            <a:picLocks noChangeArrowheads="1"/>
          </p:cNvPicPr>
          <p:nvPr/>
        </p:nvPicPr>
        <p:blipFill>
          <a:blip r:embed="rId5" cstate="print"/>
          <a:srcRect t="-233" b="-443"/>
          <a:stretch>
            <a:fillRect/>
          </a:stretch>
        </p:blipFill>
        <p:spPr bwMode="auto">
          <a:xfrm>
            <a:off x="4643470" y="5715016"/>
            <a:ext cx="2285984" cy="12144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èche droite 1"/>
          <p:cNvSpPr/>
          <p:nvPr/>
        </p:nvSpPr>
        <p:spPr>
          <a:xfrm>
            <a:off x="214282" y="154994"/>
            <a:ext cx="500066"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1"/>
          <p:cNvSpPr>
            <a:spLocks noChangeArrowheads="1"/>
          </p:cNvSpPr>
          <p:nvPr/>
        </p:nvSpPr>
        <p:spPr bwMode="auto">
          <a:xfrm>
            <a:off x="714348" y="71414"/>
            <a:ext cx="153118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strike="noStrike" cap="none" normalizeH="0" baseline="0" dirty="0" smtClean="0">
                <a:ln>
                  <a:noFill/>
                </a:ln>
                <a:solidFill>
                  <a:schemeClr val="tx1"/>
                </a:solidFill>
                <a:effectLst/>
                <a:latin typeface="Arial" pitchFamily="34" charset="0"/>
                <a:cs typeface="Arial" pitchFamily="34" charset="0"/>
              </a:rPr>
              <a:t>Les recettes</a:t>
            </a:r>
          </a:p>
        </p:txBody>
      </p:sp>
      <p:sp>
        <p:nvSpPr>
          <p:cNvPr id="4" name="Rectangle 1"/>
          <p:cNvSpPr>
            <a:spLocks noChangeArrowheads="1"/>
          </p:cNvSpPr>
          <p:nvPr/>
        </p:nvSpPr>
        <p:spPr bwMode="auto">
          <a:xfrm>
            <a:off x="214282" y="400932"/>
            <a:ext cx="8643998"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7013" algn="just" defTabSz="914400" rtl="0" eaLnBrk="1" fontAlgn="base" latinLnBrk="0" hangingPunct="1">
              <a:lnSpc>
                <a:spcPct val="100000"/>
              </a:lnSpc>
              <a:spcBef>
                <a:spcPct val="0"/>
              </a:spcBef>
              <a:spcAft>
                <a:spcPct val="0"/>
              </a:spcAft>
              <a:buClrTx/>
              <a:buSzTx/>
              <a:buFontTx/>
              <a:buNone/>
              <a:tabLst/>
            </a:pPr>
            <a:r>
              <a:rPr lang="fr-FR" dirty="0" smtClean="0">
                <a:latin typeface="Calibri" pitchFamily="34" charset="0"/>
                <a:ea typeface="Times New Roman" pitchFamily="18" charset="0"/>
                <a:cs typeface="Calibri" pitchFamily="34" charset="0"/>
              </a:rPr>
              <a:t>L</a:t>
            </a: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es recettes de la poste aux lettres, par rapport aux recettes totales, ont diminué de 13,06% (en 2015) à 3,77% (2016). </a:t>
            </a:r>
          </a:p>
          <a:p>
            <a:pPr marL="0" marR="0" lvl="0" indent="227013" algn="just" defTabSz="914400" rtl="0" eaLnBrk="1" fontAlgn="base" latinLnBrk="0" hangingPunct="1">
              <a:lnSpc>
                <a:spcPct val="100000"/>
              </a:lnSpc>
              <a:spcBef>
                <a:spcPct val="0"/>
              </a:spcBef>
              <a:spcAft>
                <a:spcPct val="0"/>
              </a:spcAft>
              <a:buClrTx/>
              <a:buSzTx/>
              <a:buFontTx/>
              <a:buNone/>
              <a:tabLst/>
            </a:pPr>
            <a:endParaRPr lang="fr-FR" sz="900" dirty="0" smtClean="0">
              <a:latin typeface="Calibri" pitchFamily="34" charset="0"/>
              <a:ea typeface="Times New Roman" pitchFamily="18" charset="0"/>
              <a:cs typeface="Calibri" pitchFamily="34" charset="0"/>
            </a:endParaRPr>
          </a:p>
          <a:p>
            <a:pPr marL="0" marR="0" lvl="0" indent="227013"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Quant aux recettes des colis, express et services des logistiques, elles ont pu grimper de 20,36% (en 2015) à 23,96% (en 2016). Ce qui est même supérieur à la moyenne mondiale de l’ordre de 18%. </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Flèche droite 4"/>
          <p:cNvSpPr/>
          <p:nvPr/>
        </p:nvSpPr>
        <p:spPr>
          <a:xfrm>
            <a:off x="214282" y="2428868"/>
            <a:ext cx="500066"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921" name="Rectangle 1"/>
          <p:cNvSpPr>
            <a:spLocks noChangeArrowheads="1"/>
          </p:cNvSpPr>
          <p:nvPr/>
        </p:nvSpPr>
        <p:spPr bwMode="auto">
          <a:xfrm>
            <a:off x="714412" y="2257420"/>
            <a:ext cx="335752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lang="fr-FR" b="1" dirty="0" smtClean="0">
                <a:latin typeface="Arial" pitchFamily="34" charset="0"/>
                <a:cs typeface="Arial" pitchFamily="34" charset="0"/>
              </a:rPr>
              <a:t>Autres</a:t>
            </a:r>
            <a:r>
              <a:rPr kumimoji="0" lang="fr-FR" b="1" i="0" u="none" strike="noStrike" cap="none" normalizeH="0" baseline="0" dirty="0" smtClean="0" bmk="">
                <a:ln>
                  <a:noFill/>
                </a:ln>
                <a:solidFill>
                  <a:schemeClr val="tx1"/>
                </a:solidFill>
                <a:effectLst/>
                <a:latin typeface="Calibri" pitchFamily="34" charset="0"/>
                <a:ea typeface="Batang" pitchFamily="18" charset="-127"/>
                <a:cs typeface="Calibri" pitchFamily="34" charset="0"/>
              </a:rPr>
              <a:t> services et connectivité</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71406" y="2674806"/>
            <a:ext cx="8858312" cy="923330"/>
          </a:xfrm>
          <a:prstGeom prst="rect">
            <a:avLst/>
          </a:prstGeom>
        </p:spPr>
        <p:txBody>
          <a:bodyPr wrap="square">
            <a:spAutoFit/>
          </a:bodyPr>
          <a:lstStyle/>
          <a:p>
            <a:pPr algn="just"/>
            <a:r>
              <a:rPr lang="fr-FR" dirty="0" smtClean="0"/>
              <a:t>L’opérateur en charge du service postal universel ne dispose pas d’un système de </a:t>
            </a:r>
            <a:r>
              <a:rPr lang="fr-FR" dirty="0" err="1" smtClean="0"/>
              <a:t>tracking</a:t>
            </a:r>
            <a:r>
              <a:rPr lang="fr-FR" dirty="0" smtClean="0"/>
              <a:t> généralisé. Il ne possède pas également un schéma directeur informatique. </a:t>
            </a:r>
          </a:p>
          <a:p>
            <a:pPr algn="just"/>
            <a:r>
              <a:rPr lang="fr-FR" dirty="0" smtClean="0"/>
              <a:t>Seulement </a:t>
            </a:r>
            <a:r>
              <a:rPr lang="fr-FR" b="1" dirty="0" smtClean="0">
                <a:solidFill>
                  <a:srgbClr val="FF0000"/>
                </a:solidFill>
              </a:rPr>
              <a:t>3</a:t>
            </a:r>
            <a:r>
              <a:rPr lang="fr-FR" dirty="0" smtClean="0"/>
              <a:t> sur </a:t>
            </a:r>
            <a:r>
              <a:rPr lang="fr-FR" b="1" dirty="0" smtClean="0">
                <a:solidFill>
                  <a:srgbClr val="FF0000"/>
                </a:solidFill>
              </a:rPr>
              <a:t>76</a:t>
            </a:r>
            <a:r>
              <a:rPr lang="fr-FR" dirty="0" smtClean="0"/>
              <a:t> bâtiments sont interconnectés. </a:t>
            </a:r>
            <a:endParaRPr lang="fr-FR" dirty="0"/>
          </a:p>
        </p:txBody>
      </p:sp>
      <p:sp>
        <p:nvSpPr>
          <p:cNvPr id="81922" name="Rectangle 2"/>
          <p:cNvSpPr>
            <a:spLocks noChangeArrowheads="1"/>
          </p:cNvSpPr>
          <p:nvPr/>
        </p:nvSpPr>
        <p:spPr bwMode="auto">
          <a:xfrm>
            <a:off x="71406" y="3571876"/>
            <a:ext cx="8929718"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7013" algn="just" defTabSz="914400" rtl="0" eaLnBrk="1" fontAlgn="base" latinLnBrk="0" hangingPunct="1">
              <a:lnSpc>
                <a:spcPct val="100000"/>
              </a:lnSpc>
              <a:spcBef>
                <a:spcPct val="0"/>
              </a:spcBef>
              <a:spcAft>
                <a:spcPct val="0"/>
              </a:spcAft>
              <a:buClrTx/>
              <a:buSzTx/>
              <a:buFontTx/>
              <a:buNone/>
              <a:tabLst/>
            </a:pPr>
            <a:r>
              <a:rPr lang="fr-FR" dirty="0" smtClean="0"/>
              <a:t>En moyenne, un ordinateur portable est mis à la disposition de trois agents. </a:t>
            </a:r>
          </a:p>
          <a:p>
            <a:pPr marL="0" marR="0" lvl="0" indent="227013" algn="just" defTabSz="914400" rtl="0" eaLnBrk="1" fontAlgn="base" latinLnBrk="0" hangingPunct="1">
              <a:lnSpc>
                <a:spcPct val="100000"/>
              </a:lnSpc>
              <a:spcBef>
                <a:spcPct val="0"/>
              </a:spcBef>
              <a:spcAft>
                <a:spcPct val="0"/>
              </a:spcAft>
              <a:buClrTx/>
              <a:buSzTx/>
              <a:buFontTx/>
              <a:buNone/>
              <a:tabLst/>
            </a:pPr>
            <a:r>
              <a:rPr lang="fr-FR" dirty="0" smtClean="0"/>
              <a:t>Au total 07 serveurs sont déployés pour l’exploitation des différentes applications de gestion de l’entreprise.</a:t>
            </a:r>
          </a:p>
          <a:p>
            <a:pPr marL="0" marR="0" lvl="0" indent="227013" algn="just" defTabSz="914400" rtl="0" eaLnBrk="1" fontAlgn="base" latinLnBrk="0" hangingPunct="1">
              <a:lnSpc>
                <a:spcPct val="100000"/>
              </a:lnSpc>
              <a:spcBef>
                <a:spcPct val="0"/>
              </a:spcBef>
              <a:spcAft>
                <a:spcPct val="0"/>
              </a:spcAft>
              <a:buClrTx/>
              <a:buSzTx/>
              <a:buFontTx/>
              <a:buNone/>
              <a:tabLst/>
            </a:pPr>
            <a:endParaRPr lang="fr-FR" sz="900" dirty="0" smtClean="0"/>
          </a:p>
          <a:p>
            <a:pPr marL="0" marR="0" lvl="0" indent="227013" algn="just" defTabSz="914400" rtl="0" eaLnBrk="0" fontAlgn="base" latinLnBrk="0" hangingPunct="0">
              <a:lnSpc>
                <a:spcPct val="100000"/>
              </a:lnSpc>
              <a:spcBef>
                <a:spcPct val="0"/>
              </a:spcBef>
              <a:spcAft>
                <a:spcPct val="0"/>
              </a:spcAft>
              <a:buClrTx/>
              <a:buSzTx/>
              <a:buFontTx/>
              <a:buNone/>
              <a:tabLst/>
            </a:pPr>
            <a:r>
              <a:rPr lang="fr-FR" dirty="0" smtClean="0"/>
              <a:t>S’agissant des opérateurs privés, </a:t>
            </a:r>
            <a:r>
              <a:rPr lang="fr-FR" b="1" dirty="0" smtClean="0"/>
              <a:t>sur les six (6) opérateurs, seul 02 </a:t>
            </a:r>
            <a:r>
              <a:rPr lang="fr-FR" dirty="0" smtClean="0"/>
              <a:t>offrent les services de logistique. Tous les opérateurs privés ne disposent pas des points d'accès internet public mais trois (3) offrent des services en ligne. Il s’agit de : DHL INTERNATIONAL MALI SARL, Tam </a:t>
            </a:r>
            <a:r>
              <a:rPr lang="fr-FR" dirty="0" err="1" smtClean="0"/>
              <a:t>Logistics</a:t>
            </a:r>
            <a:r>
              <a:rPr lang="fr-FR" dirty="0" smtClean="0"/>
              <a:t> SARL et GLOPAX.</a:t>
            </a:r>
          </a:p>
          <a:p>
            <a:pPr marL="0" marR="0" lvl="0" indent="227013" algn="just" defTabSz="914400" rtl="0" eaLnBrk="0" fontAlgn="base" latinLnBrk="0" hangingPunct="0">
              <a:lnSpc>
                <a:spcPct val="100000"/>
              </a:lnSpc>
              <a:spcBef>
                <a:spcPct val="0"/>
              </a:spcBef>
              <a:spcAft>
                <a:spcPct val="0"/>
              </a:spcAft>
              <a:buClrTx/>
              <a:buSzTx/>
              <a:buFontTx/>
              <a:buNone/>
              <a:tabLst/>
            </a:pPr>
            <a:endParaRPr lang="fr-FR" sz="700" dirty="0" smtClean="0"/>
          </a:p>
          <a:p>
            <a:pPr marL="0" marR="0" lvl="0" indent="227013" algn="just" defTabSz="914400" rtl="0" eaLnBrk="0" fontAlgn="base" latinLnBrk="0" hangingPunct="0">
              <a:lnSpc>
                <a:spcPct val="100000"/>
              </a:lnSpc>
              <a:spcBef>
                <a:spcPct val="0"/>
              </a:spcBef>
              <a:spcAft>
                <a:spcPct val="0"/>
              </a:spcAft>
              <a:buClrTx/>
              <a:buSzTx/>
              <a:buFontTx/>
              <a:buNone/>
              <a:tabLst/>
            </a:pPr>
            <a:r>
              <a:rPr lang="fr-FR" dirty="0" smtClean="0"/>
              <a:t>Quatre (04) opérateurs postaux privés disposent d’un système de </a:t>
            </a:r>
            <a:r>
              <a:rPr lang="fr-FR" dirty="0" err="1" smtClean="0"/>
              <a:t>tracking</a:t>
            </a:r>
            <a:r>
              <a:rPr lang="fr-FR" dirty="0" smtClean="0"/>
              <a:t>. Il s’agit de : </a:t>
            </a:r>
          </a:p>
          <a:p>
            <a:pPr marL="0" marR="0" lvl="0" indent="227013" algn="just" defTabSz="914400" rtl="0" eaLnBrk="0" fontAlgn="base" latinLnBrk="0" hangingPunct="0">
              <a:lnSpc>
                <a:spcPct val="100000"/>
              </a:lnSpc>
              <a:spcBef>
                <a:spcPct val="0"/>
              </a:spcBef>
              <a:spcAft>
                <a:spcPct val="0"/>
              </a:spcAft>
              <a:buClrTx/>
              <a:buSzTx/>
              <a:buFontTx/>
              <a:buNone/>
              <a:tabLst/>
            </a:pPr>
            <a:endParaRPr lang="fr-FR" dirty="0" smtClean="0"/>
          </a:p>
          <a:p>
            <a:pPr marL="0" marR="0" lvl="0" indent="227013" algn="just" defTabSz="914400" rtl="0" eaLnBrk="0" fontAlgn="base" latinLnBrk="0" hangingPunct="0">
              <a:lnSpc>
                <a:spcPct val="100000"/>
              </a:lnSpc>
              <a:spcBef>
                <a:spcPct val="0"/>
              </a:spcBef>
              <a:spcAft>
                <a:spcPct val="0"/>
              </a:spcAft>
              <a:buClrTx/>
              <a:buSzTx/>
              <a:buFontTx/>
              <a:buNone/>
              <a:tabLst/>
            </a:pPr>
            <a:r>
              <a:rPr lang="fr-FR" dirty="0" smtClean="0"/>
              <a:t>DHL INTERNATIONAL MALI SARL, GLOPAX, BOLORE (SDV) et Tam </a:t>
            </a:r>
            <a:r>
              <a:rPr lang="fr-FR" dirty="0" err="1" smtClean="0"/>
              <a:t>Logistics</a:t>
            </a:r>
            <a:r>
              <a:rPr lang="fr-FR" dirty="0" smtClean="0"/>
              <a:t> SARL.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0" y="142852"/>
            <a:ext cx="6429388" cy="369332"/>
          </a:xfrm>
          <a:prstGeom prst="rect">
            <a:avLst/>
          </a:prstGeom>
          <a:solidFill>
            <a:srgbClr val="00206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bg1"/>
                </a:solidFill>
                <a:effectLst/>
                <a:latin typeface="Calibri" pitchFamily="34" charset="0"/>
                <a:ea typeface="Times New Roman" pitchFamily="18" charset="0"/>
                <a:cs typeface="Calibri" pitchFamily="34" charset="0"/>
              </a:rPr>
              <a:t>A</a:t>
            </a:r>
            <a:r>
              <a:rPr kumimoji="0" lang="fr-FR" b="1" i="0" u="none" strike="noStrike" cap="none" normalizeH="0" baseline="0" dirty="0" smtClean="0" bmk="">
                <a:ln>
                  <a:noFill/>
                </a:ln>
                <a:solidFill>
                  <a:schemeClr val="bg1"/>
                </a:solidFill>
                <a:effectLst/>
                <a:latin typeface="Calibri" pitchFamily="34" charset="0"/>
                <a:ea typeface="Times New Roman" pitchFamily="18" charset="0"/>
                <a:cs typeface="Calibri" pitchFamily="34" charset="0"/>
              </a:rPr>
              <a:t>.1 </a:t>
            </a:r>
            <a:r>
              <a:rPr kumimoji="0" lang="fr-FR" b="1" i="0" u="none" strike="noStrike" cap="none" normalizeH="0" dirty="0" smtClean="0" bmk="">
                <a:ln>
                  <a:noFill/>
                </a:ln>
                <a:solidFill>
                  <a:schemeClr val="bg1"/>
                </a:solidFill>
                <a:effectLst/>
                <a:latin typeface="Calibri" pitchFamily="34" charset="0"/>
                <a:ea typeface="Times New Roman" pitchFamily="18" charset="0"/>
                <a:cs typeface="Calibri" pitchFamily="34" charset="0"/>
              </a:rPr>
              <a:t> </a:t>
            </a:r>
            <a:r>
              <a:rPr kumimoji="0" lang="fr-FR" b="1" i="0" u="none" strike="noStrike" cap="none" normalizeH="0" baseline="0" dirty="0" smtClean="0" bmk="">
                <a:ln>
                  <a:noFill/>
                </a:ln>
                <a:solidFill>
                  <a:schemeClr val="bg1"/>
                </a:solidFill>
                <a:effectLst/>
                <a:latin typeface="Calibri" pitchFamily="34" charset="0"/>
                <a:ea typeface="Times New Roman" pitchFamily="18" charset="0"/>
                <a:cs typeface="Calibri" pitchFamily="34" charset="0"/>
              </a:rPr>
              <a:t>Aperçu de l’environnement général du secteur postal malien</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20484" name="Rectangle 4"/>
          <p:cNvSpPr>
            <a:spLocks noChangeArrowheads="1"/>
          </p:cNvSpPr>
          <p:nvPr/>
        </p:nvSpPr>
        <p:spPr bwMode="auto">
          <a:xfrm>
            <a:off x="456141" y="785794"/>
            <a:ext cx="8687891"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Le secteur postal malien a vécu durant des années une situation d’obsolescence au niveau:</a:t>
            </a:r>
          </a:p>
          <a:p>
            <a:pPr marL="0" marR="0" lvl="0" indent="0" algn="l" defTabSz="914400" rtl="0" eaLnBrk="1" fontAlgn="base" latinLnBrk="0" hangingPunct="1">
              <a:lnSpc>
                <a:spcPct val="100000"/>
              </a:lnSpc>
              <a:spcBef>
                <a:spcPct val="0"/>
              </a:spcBef>
              <a:spcAft>
                <a:spcPct val="0"/>
              </a:spcAft>
              <a:buClrTx/>
              <a:buSzTx/>
              <a:buFontTx/>
              <a:buNone/>
              <a:tabLst/>
            </a:pPr>
            <a:r>
              <a:rPr lang="fr-FR" dirty="0">
                <a:latin typeface="Calibri" pitchFamily="34" charset="0"/>
                <a:ea typeface="Times New Roman" pitchFamily="18" charset="0"/>
                <a:cs typeface="Calibri" pitchFamily="34" charset="0"/>
              </a:rPr>
              <a:t> 	</a:t>
            </a:r>
            <a:r>
              <a:rPr lang="fr-FR" dirty="0" smtClean="0">
                <a:latin typeface="Calibri" pitchFamily="34" charset="0"/>
                <a:ea typeface="Times New Roman" pitchFamily="18" charset="0"/>
                <a:cs typeface="Calibri" pitchFamily="34" charset="0"/>
              </a:rPr>
              <a:t>- </a:t>
            </a: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réglementaire</a:t>
            </a:r>
            <a:r>
              <a:rPr kumimoji="0" lang="fr-FR" b="0" i="0" u="none" strike="noStrike" cap="none" normalizeH="0" dirty="0" smtClean="0">
                <a:ln>
                  <a:noFill/>
                </a:ln>
                <a:solidFill>
                  <a:schemeClr val="tx1"/>
                </a:solidFill>
                <a:effectLst/>
                <a:latin typeface="Calibri" pitchFamily="34" charset="0"/>
                <a:ea typeface="Times New Roman" pitchFamily="18" charset="0"/>
                <a:cs typeface="Calibri" pitchFamily="34" charset="0"/>
              </a:rPr>
              <a:t> et structurel</a:t>
            </a: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 (conformité aux lois et règlements,…) </a:t>
            </a:r>
          </a:p>
          <a:p>
            <a:pPr marL="0" marR="0" lvl="0" indent="0" algn="l" defTabSz="914400" rtl="0" eaLnBrk="1" fontAlgn="base" latinLnBrk="0" hangingPunct="1">
              <a:lnSpc>
                <a:spcPct val="100000"/>
              </a:lnSpc>
              <a:spcBef>
                <a:spcPct val="0"/>
              </a:spcBef>
              <a:spcAft>
                <a:spcPct val="0"/>
              </a:spcAft>
              <a:buClrTx/>
              <a:buSzTx/>
              <a:buFontTx/>
              <a:buNone/>
              <a:tabLst/>
            </a:pPr>
            <a:r>
              <a:rPr lang="fr-FR" dirty="0">
                <a:latin typeface="Calibri" pitchFamily="34" charset="0"/>
                <a:ea typeface="Times New Roman" pitchFamily="18" charset="0"/>
                <a:cs typeface="Calibri" pitchFamily="34" charset="0"/>
              </a:rPr>
              <a:t>	</a:t>
            </a:r>
            <a:r>
              <a:rPr lang="fr-FR" dirty="0" smtClean="0">
                <a:latin typeface="Calibri" pitchFamily="34" charset="0"/>
                <a:ea typeface="Times New Roman" pitchFamily="18" charset="0"/>
                <a:cs typeface="Calibri" pitchFamily="34" charset="0"/>
              </a:rPr>
              <a:t>- </a:t>
            </a: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de développement stratégique, (infrastructures, RH, TIC, plan</a:t>
            </a:r>
            <a:r>
              <a:rPr kumimoji="0" lang="fr-FR" b="0" i="0" u="none" strike="noStrike" cap="none" normalizeH="0" dirty="0" smtClean="0">
                <a:ln>
                  <a:noFill/>
                </a:ln>
                <a:solidFill>
                  <a:schemeClr val="tx1"/>
                </a:solidFill>
                <a:effectLst/>
                <a:latin typeface="Calibri" pitchFamily="34" charset="0"/>
                <a:ea typeface="Times New Roman" pitchFamily="18" charset="0"/>
                <a:cs typeface="Calibri" pitchFamily="34" charset="0"/>
              </a:rPr>
              <a:t> de réforme…)</a:t>
            </a:r>
            <a:endPar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fr-FR" dirty="0">
                <a:latin typeface="Calibri" pitchFamily="34" charset="0"/>
                <a:ea typeface="Times New Roman" pitchFamily="18" charset="0"/>
                <a:cs typeface="Calibri" pitchFamily="34" charset="0"/>
              </a:rPr>
              <a:t>	</a:t>
            </a:r>
            <a:r>
              <a:rPr lang="fr-FR" dirty="0" smtClean="0">
                <a:latin typeface="Calibri" pitchFamily="34" charset="0"/>
                <a:ea typeface="Times New Roman" pitchFamily="18" charset="0"/>
                <a:cs typeface="Calibri" pitchFamily="34" charset="0"/>
              </a:rPr>
              <a:t>- de la</a:t>
            </a: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méconnaissance du marché postal et de son potentiel.</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Flèche droite 12"/>
          <p:cNvSpPr/>
          <p:nvPr/>
        </p:nvSpPr>
        <p:spPr>
          <a:xfrm>
            <a:off x="-32" y="857232"/>
            <a:ext cx="500066"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486" name="Rectangle 6"/>
          <p:cNvSpPr>
            <a:spLocks noChangeArrowheads="1"/>
          </p:cNvSpPr>
          <p:nvPr/>
        </p:nvSpPr>
        <p:spPr bwMode="auto">
          <a:xfrm>
            <a:off x="357158" y="2071678"/>
            <a:ext cx="8970533" cy="415498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dirty="0" smtClean="0">
                <a:latin typeface="Calibri" pitchFamily="34" charset="0"/>
                <a:ea typeface="Times New Roman" pitchFamily="18" charset="0"/>
                <a:cs typeface="Calibri" pitchFamily="34" charset="0"/>
              </a:rPr>
              <a:t>  Cette </a:t>
            </a:r>
            <a:r>
              <a:rPr lang="fr-FR" dirty="0">
                <a:latin typeface="Calibri" pitchFamily="34" charset="0"/>
                <a:ea typeface="Times New Roman" pitchFamily="18" charset="0"/>
                <a:cs typeface="Calibri" pitchFamily="34" charset="0"/>
              </a:rPr>
              <a:t>situation a constitué un obstacle au développement du secteur et porté atteinte à </a:t>
            </a:r>
            <a:r>
              <a:rPr lang="fr-FR" dirty="0" smtClean="0">
                <a:latin typeface="Calibri" pitchFamily="34" charset="0"/>
                <a:ea typeface="Times New Roman" pitchFamily="18" charset="0"/>
                <a:cs typeface="Calibri" pitchFamily="34" charset="0"/>
              </a:rPr>
              <a:t>son</a:t>
            </a:r>
          </a:p>
          <a:p>
            <a:pPr marL="0" marR="0" lvl="0" indent="0" algn="l" defTabSz="914400" rtl="0" eaLnBrk="1" fontAlgn="base" latinLnBrk="0" hangingPunct="1">
              <a:lnSpc>
                <a:spcPct val="100000"/>
              </a:lnSpc>
              <a:spcBef>
                <a:spcPct val="0"/>
              </a:spcBef>
              <a:spcAft>
                <a:spcPct val="0"/>
              </a:spcAft>
              <a:buClrTx/>
              <a:buSzTx/>
              <a:buFontTx/>
              <a:buNone/>
              <a:tabLst/>
            </a:pPr>
            <a:r>
              <a:rPr lang="fr-FR" dirty="0" smtClean="0">
                <a:latin typeface="Calibri" pitchFamily="34" charset="0"/>
                <a:ea typeface="Times New Roman" pitchFamily="18" charset="0"/>
                <a:cs typeface="Calibri" pitchFamily="34" charset="0"/>
              </a:rPr>
              <a:t> </a:t>
            </a:r>
            <a:r>
              <a:rPr lang="fr-FR" dirty="0">
                <a:latin typeface="Calibri" pitchFamily="34" charset="0"/>
                <a:ea typeface="Times New Roman" pitchFamily="18" charset="0"/>
                <a:cs typeface="Calibri" pitchFamily="34" charset="0"/>
              </a:rPr>
              <a:t>développement ainsi qu’à la survie de LA POSTE DU MALI en tant qu’opérateur </a:t>
            </a:r>
            <a:r>
              <a:rPr lang="fr-FR" dirty="0" smtClean="0">
                <a:latin typeface="Calibri" pitchFamily="34" charset="0"/>
                <a:ea typeface="Times New Roman" pitchFamily="18" charset="0"/>
                <a:cs typeface="Calibri" pitchFamily="34" charset="0"/>
              </a:rPr>
              <a:t>historique</a:t>
            </a:r>
          </a:p>
          <a:p>
            <a:pPr marL="0" marR="0" lvl="0" indent="0" algn="l" defTabSz="914400" rtl="0" eaLnBrk="1" fontAlgn="base" latinLnBrk="0" hangingPunct="1">
              <a:lnSpc>
                <a:spcPct val="100000"/>
              </a:lnSpc>
              <a:spcBef>
                <a:spcPct val="0"/>
              </a:spcBef>
              <a:spcAft>
                <a:spcPct val="0"/>
              </a:spcAft>
              <a:buClrTx/>
              <a:buSzTx/>
              <a:buFontTx/>
              <a:buNone/>
              <a:tabLst/>
            </a:pPr>
            <a:r>
              <a:rPr lang="fr-FR" dirty="0" smtClean="0">
                <a:latin typeface="Calibri" pitchFamily="34" charset="0"/>
                <a:ea typeface="Times New Roman" pitchFamily="18" charset="0"/>
                <a:cs typeface="Calibri" pitchFamily="34" charset="0"/>
              </a:rPr>
              <a:t>  assigné à offrir </a:t>
            </a:r>
            <a:r>
              <a:rPr lang="fr-FR" dirty="0">
                <a:latin typeface="Calibri" pitchFamily="34" charset="0"/>
                <a:ea typeface="Times New Roman" pitchFamily="18" charset="0"/>
                <a:cs typeface="Calibri" pitchFamily="34" charset="0"/>
              </a:rPr>
              <a:t>le service postal </a:t>
            </a:r>
            <a:r>
              <a:rPr lang="fr-FR" dirty="0" smtClean="0">
                <a:latin typeface="Calibri" pitchFamily="34" charset="0"/>
                <a:ea typeface="Times New Roman" pitchFamily="18" charset="0"/>
                <a:cs typeface="Calibri" pitchFamily="34" charset="0"/>
              </a:rPr>
              <a:t>universel .</a:t>
            </a:r>
          </a:p>
          <a:p>
            <a:pPr marL="0" marR="0" lvl="0" indent="0" algn="l" defTabSz="914400" rtl="0" eaLnBrk="1" fontAlgn="base" latinLnBrk="0" hangingPunct="1">
              <a:lnSpc>
                <a:spcPct val="100000"/>
              </a:lnSpc>
              <a:spcBef>
                <a:spcPct val="0"/>
              </a:spcBef>
              <a:spcAft>
                <a:spcPct val="0"/>
              </a:spcAft>
              <a:buClrTx/>
              <a:buSzTx/>
              <a:buFontTx/>
              <a:buNone/>
              <a:tabLst/>
            </a:pPr>
            <a:endParaRPr lang="fr-FR" sz="1050" dirty="0" smtClean="0">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fr-FR" dirty="0">
                <a:latin typeface="Calibri" pitchFamily="34" charset="0"/>
                <a:ea typeface="Times New Roman" pitchFamily="18" charset="0"/>
                <a:cs typeface="Calibri" pitchFamily="34" charset="0"/>
              </a:rPr>
              <a:t>	</a:t>
            </a:r>
            <a:r>
              <a:rPr lang="fr-FR" b="1" dirty="0" smtClean="0">
                <a:latin typeface="Calibri" pitchFamily="34" charset="0"/>
                <a:ea typeface="Times New Roman" pitchFamily="18" charset="0"/>
                <a:cs typeface="Calibri" pitchFamily="34" charset="0"/>
              </a:rPr>
              <a:t>- l’opérateur </a:t>
            </a:r>
            <a:r>
              <a:rPr lang="fr-FR" b="1" dirty="0">
                <a:latin typeface="Calibri" pitchFamily="34" charset="0"/>
                <a:ea typeface="Times New Roman" pitchFamily="18" charset="0"/>
                <a:cs typeface="Calibri" pitchFamily="34" charset="0"/>
              </a:rPr>
              <a:t>historique </a:t>
            </a:r>
            <a:r>
              <a:rPr lang="fr-FR" b="1" dirty="0" smtClean="0">
                <a:latin typeface="Calibri" pitchFamily="34" charset="0"/>
                <a:ea typeface="Times New Roman" pitchFamily="18" charset="0"/>
                <a:cs typeface="Calibri" pitchFamily="34" charset="0"/>
              </a:rPr>
              <a:t>est tenu d’assurer </a:t>
            </a:r>
            <a:r>
              <a:rPr lang="fr-FR" b="1" dirty="0">
                <a:latin typeface="Calibri" pitchFamily="34" charset="0"/>
                <a:ea typeface="Times New Roman" pitchFamily="18" charset="0"/>
                <a:cs typeface="Calibri" pitchFamily="34" charset="0"/>
              </a:rPr>
              <a:t>le service universel sur l’ensemble </a:t>
            </a:r>
            <a:endParaRPr lang="fr-FR" b="1" dirty="0" smtClean="0">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fr-FR" b="1" dirty="0" smtClean="0">
                <a:latin typeface="Calibri" pitchFamily="34" charset="0"/>
                <a:ea typeface="Times New Roman" pitchFamily="18" charset="0"/>
                <a:cs typeface="Calibri" pitchFamily="34" charset="0"/>
              </a:rPr>
              <a:t>	    du </a:t>
            </a:r>
            <a:r>
              <a:rPr lang="fr-FR" b="1" dirty="0">
                <a:latin typeface="Calibri" pitchFamily="34" charset="0"/>
                <a:ea typeface="Times New Roman" pitchFamily="18" charset="0"/>
                <a:cs typeface="Calibri" pitchFamily="34" charset="0"/>
              </a:rPr>
              <a:t>territoire national, </a:t>
            </a:r>
            <a:r>
              <a:rPr lang="fr-FR" b="1" dirty="0" smtClean="0">
                <a:latin typeface="Calibri" pitchFamily="34" charset="0"/>
                <a:ea typeface="Times New Roman" pitchFamily="18" charset="0"/>
                <a:cs typeface="Calibri" pitchFamily="34" charset="0"/>
              </a:rPr>
              <a:t>(coûts et d’infrastructures),</a:t>
            </a:r>
          </a:p>
          <a:p>
            <a:pPr marL="0" marR="0" lvl="0" indent="0" algn="l" defTabSz="914400" rtl="0" eaLnBrk="1" fontAlgn="base" latinLnBrk="0" hangingPunct="1">
              <a:lnSpc>
                <a:spcPct val="100000"/>
              </a:lnSpc>
              <a:spcBef>
                <a:spcPct val="0"/>
              </a:spcBef>
              <a:spcAft>
                <a:spcPct val="0"/>
              </a:spcAft>
              <a:buClrTx/>
              <a:buSzTx/>
              <a:buFontTx/>
              <a:buNone/>
              <a:tabLst/>
            </a:pPr>
            <a:r>
              <a:rPr lang="fr-FR" dirty="0" smtClean="0">
                <a:latin typeface="Calibri" pitchFamily="34" charset="0"/>
                <a:ea typeface="Times New Roman" pitchFamily="18" charset="0"/>
                <a:cs typeface="Calibri" pitchFamily="34" charset="0"/>
              </a:rPr>
              <a:t>	-  </a:t>
            </a:r>
            <a:r>
              <a:rPr lang="fr-FR" b="1" dirty="0" smtClean="0">
                <a:latin typeface="Calibri" pitchFamily="34" charset="0"/>
                <a:ea typeface="Times New Roman" pitchFamily="18" charset="0"/>
                <a:cs typeface="Calibri" pitchFamily="34" charset="0"/>
              </a:rPr>
              <a:t>les opérateurs </a:t>
            </a:r>
            <a:r>
              <a:rPr lang="fr-FR" b="1" dirty="0">
                <a:latin typeface="Calibri" pitchFamily="34" charset="0"/>
                <a:ea typeface="Times New Roman" pitchFamily="18" charset="0"/>
                <a:cs typeface="Calibri" pitchFamily="34" charset="0"/>
              </a:rPr>
              <a:t>privés formels et </a:t>
            </a:r>
            <a:r>
              <a:rPr lang="fr-FR" b="1" dirty="0" smtClean="0">
                <a:latin typeface="Calibri" pitchFamily="34" charset="0"/>
                <a:ea typeface="Times New Roman" pitchFamily="18" charset="0"/>
                <a:cs typeface="Calibri" pitchFamily="34" charset="0"/>
              </a:rPr>
              <a:t>informels se limitent </a:t>
            </a:r>
            <a:r>
              <a:rPr lang="fr-FR" b="1" dirty="0">
                <a:latin typeface="Calibri" pitchFamily="34" charset="0"/>
                <a:ea typeface="Times New Roman" pitchFamily="18" charset="0"/>
                <a:cs typeface="Calibri" pitchFamily="34" charset="0"/>
              </a:rPr>
              <a:t>aux segments rentables du </a:t>
            </a:r>
            <a:endParaRPr lang="fr-FR" b="1" dirty="0" smtClean="0">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fr-FR" b="1" dirty="0">
                <a:latin typeface="Calibri" pitchFamily="34" charset="0"/>
                <a:ea typeface="Times New Roman" pitchFamily="18" charset="0"/>
                <a:cs typeface="Calibri" pitchFamily="34" charset="0"/>
              </a:rPr>
              <a:t> </a:t>
            </a:r>
            <a:r>
              <a:rPr lang="fr-FR" b="1" dirty="0" smtClean="0">
                <a:latin typeface="Calibri" pitchFamily="34" charset="0"/>
                <a:ea typeface="Times New Roman" pitchFamily="18" charset="0"/>
                <a:cs typeface="Calibri" pitchFamily="34" charset="0"/>
              </a:rPr>
              <a:t>                    marché </a:t>
            </a:r>
            <a:r>
              <a:rPr lang="fr-FR" b="1" dirty="0">
                <a:latin typeface="Calibri" pitchFamily="34" charset="0"/>
                <a:ea typeface="Times New Roman" pitchFamily="18" charset="0"/>
                <a:cs typeface="Calibri" pitchFamily="34" charset="0"/>
              </a:rPr>
              <a:t>sans être soumis à des contraintes particulières. </a:t>
            </a:r>
            <a:endParaRPr lang="fr-FR" b="1" dirty="0" smtClean="0">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800" dirty="0">
              <a:latin typeface="Calibri" pitchFamily="34" charset="0"/>
              <a:ea typeface="Times New Roman" pitchFamily="18" charset="0"/>
              <a:cs typeface="Calibri" pitchFamily="34" charset="0"/>
            </a:endParaRPr>
          </a:p>
          <a:p>
            <a:pPr fontAlgn="base">
              <a:spcBef>
                <a:spcPct val="0"/>
              </a:spcBef>
              <a:spcAft>
                <a:spcPct val="0"/>
              </a:spcAft>
            </a:pPr>
            <a:r>
              <a:rPr lang="fr-FR" dirty="0" smtClean="0">
                <a:latin typeface="Calibri" pitchFamily="34" charset="0"/>
                <a:ea typeface="Times New Roman" pitchFamily="18" charset="0"/>
                <a:cs typeface="Calibri" pitchFamily="34" charset="0"/>
              </a:rPr>
              <a:t>l’opérateur désigné </a:t>
            </a:r>
            <a:r>
              <a:rPr lang="fr-FR" b="1" dirty="0" smtClean="0">
                <a:latin typeface="Calibri" pitchFamily="34" charset="0"/>
                <a:ea typeface="Times New Roman" pitchFamily="18" charset="0"/>
                <a:cs typeface="Calibri" pitchFamily="34" charset="0"/>
              </a:rPr>
              <a:t>est confronté </a:t>
            </a:r>
            <a:r>
              <a:rPr lang="fr-FR" dirty="0">
                <a:latin typeface="Calibri" pitchFamily="34" charset="0"/>
                <a:ea typeface="Times New Roman" pitchFamily="18" charset="0"/>
                <a:cs typeface="Calibri" pitchFamily="34" charset="0"/>
              </a:rPr>
              <a:t>à des sérieuses </a:t>
            </a:r>
            <a:r>
              <a:rPr lang="fr-FR" dirty="0" smtClean="0">
                <a:latin typeface="Calibri" pitchFamily="34" charset="0"/>
                <a:ea typeface="Times New Roman" pitchFamily="18" charset="0"/>
                <a:cs typeface="Calibri" pitchFamily="34" charset="0"/>
              </a:rPr>
              <a:t>difficultés de:</a:t>
            </a:r>
          </a:p>
          <a:p>
            <a:pPr fontAlgn="base">
              <a:spcBef>
                <a:spcPct val="0"/>
              </a:spcBef>
              <a:spcAft>
                <a:spcPct val="0"/>
              </a:spcAft>
            </a:pPr>
            <a:endParaRPr lang="fr-FR" sz="1000" dirty="0" smtClean="0">
              <a:latin typeface="Calibri" pitchFamily="34" charset="0"/>
              <a:ea typeface="Times New Roman" pitchFamily="18" charset="0"/>
              <a:cs typeface="Calibri" pitchFamily="34" charset="0"/>
            </a:endParaRPr>
          </a:p>
          <a:p>
            <a:pPr fontAlgn="base">
              <a:spcBef>
                <a:spcPct val="0"/>
              </a:spcBef>
              <a:spcAft>
                <a:spcPct val="0"/>
              </a:spcAft>
            </a:pPr>
            <a:r>
              <a:rPr lang="fr-FR" dirty="0" smtClean="0">
                <a:latin typeface="Calibri" pitchFamily="34" charset="0"/>
                <a:ea typeface="Times New Roman" pitchFamily="18" charset="0"/>
                <a:cs typeface="Calibri" pitchFamily="34" charset="0"/>
              </a:rPr>
              <a:t>	- rentabilité , de viabilité et de méconnaissance </a:t>
            </a:r>
            <a:r>
              <a:rPr lang="fr-FR" dirty="0">
                <a:latin typeface="Calibri" pitchFamily="34" charset="0"/>
                <a:ea typeface="Times New Roman" pitchFamily="18" charset="0"/>
                <a:cs typeface="Calibri" pitchFamily="34" charset="0"/>
              </a:rPr>
              <a:t>de la structure du marché </a:t>
            </a:r>
            <a:r>
              <a:rPr lang="fr-FR" dirty="0" smtClean="0">
                <a:latin typeface="Calibri" pitchFamily="34" charset="0"/>
                <a:ea typeface="Times New Roman" pitchFamily="18" charset="0"/>
                <a:cs typeface="Calibri" pitchFamily="34" charset="0"/>
              </a:rPr>
              <a:t> postal </a:t>
            </a:r>
          </a:p>
          <a:p>
            <a:pPr fontAlgn="base">
              <a:spcBef>
                <a:spcPct val="0"/>
              </a:spcBef>
              <a:spcAft>
                <a:spcPct val="0"/>
              </a:spcAft>
            </a:pPr>
            <a:r>
              <a:rPr lang="fr-FR" dirty="0" smtClean="0">
                <a:latin typeface="Calibri" pitchFamily="34" charset="0"/>
                <a:ea typeface="Times New Roman" pitchFamily="18" charset="0"/>
                <a:cs typeface="Calibri" pitchFamily="34" charset="0"/>
              </a:rPr>
              <a:t>                    malien, du </a:t>
            </a:r>
            <a:r>
              <a:rPr lang="fr-FR" dirty="0">
                <a:latin typeface="Calibri" pitchFamily="34" charset="0"/>
                <a:ea typeface="Times New Roman" pitchFamily="18" charset="0"/>
                <a:cs typeface="Calibri" pitchFamily="34" charset="0"/>
              </a:rPr>
              <a:t>volume </a:t>
            </a:r>
            <a:r>
              <a:rPr lang="fr-FR" dirty="0" smtClean="0">
                <a:latin typeface="Calibri" pitchFamily="34" charset="0"/>
                <a:ea typeface="Times New Roman" pitchFamily="18" charset="0"/>
                <a:cs typeface="Calibri" pitchFamily="34" charset="0"/>
              </a:rPr>
              <a:t>du </a:t>
            </a:r>
            <a:r>
              <a:rPr lang="fr-FR" dirty="0">
                <a:latin typeface="Calibri" pitchFamily="34" charset="0"/>
                <a:ea typeface="Times New Roman" pitchFamily="18" charset="0"/>
                <a:cs typeface="Calibri" pitchFamily="34" charset="0"/>
              </a:rPr>
              <a:t>courrier et du potentiel du marché en termes </a:t>
            </a:r>
            <a:r>
              <a:rPr lang="fr-FR" dirty="0" smtClean="0">
                <a:latin typeface="Calibri" pitchFamily="34" charset="0"/>
                <a:ea typeface="Times New Roman" pitchFamily="18" charset="0"/>
                <a:cs typeface="Calibri" pitchFamily="34" charset="0"/>
              </a:rPr>
              <a:t>de </a:t>
            </a:r>
            <a:r>
              <a:rPr lang="fr-FR" dirty="0">
                <a:latin typeface="Calibri" pitchFamily="34" charset="0"/>
                <a:ea typeface="Times New Roman" pitchFamily="18" charset="0"/>
                <a:cs typeface="Calibri" pitchFamily="34" charset="0"/>
              </a:rPr>
              <a:t>besoins </a:t>
            </a:r>
            <a:r>
              <a:rPr lang="fr-FR" dirty="0" smtClean="0">
                <a:latin typeface="Calibri" pitchFamily="34" charset="0"/>
                <a:ea typeface="Times New Roman" pitchFamily="18" charset="0"/>
                <a:cs typeface="Calibri" pitchFamily="34" charset="0"/>
              </a:rPr>
              <a:t>en</a:t>
            </a:r>
          </a:p>
          <a:p>
            <a:pPr fontAlgn="base">
              <a:spcBef>
                <a:spcPct val="0"/>
              </a:spcBef>
              <a:spcAft>
                <a:spcPct val="0"/>
              </a:spcAft>
            </a:pPr>
            <a:r>
              <a:rPr lang="fr-FR" dirty="0">
                <a:latin typeface="Calibri" pitchFamily="34" charset="0"/>
                <a:ea typeface="Times New Roman" pitchFamily="18" charset="0"/>
                <a:cs typeface="Calibri" pitchFamily="34" charset="0"/>
              </a:rPr>
              <a:t> </a:t>
            </a:r>
            <a:r>
              <a:rPr lang="fr-FR" dirty="0" smtClean="0">
                <a:latin typeface="Calibri" pitchFamily="34" charset="0"/>
                <a:ea typeface="Times New Roman" pitchFamily="18" charset="0"/>
                <a:cs typeface="Calibri" pitchFamily="34" charset="0"/>
              </a:rPr>
              <a:t>                   </a:t>
            </a:r>
            <a:r>
              <a:rPr lang="fr-FR" dirty="0">
                <a:latin typeface="Calibri" pitchFamily="34" charset="0"/>
                <a:ea typeface="Times New Roman" pitchFamily="18" charset="0"/>
                <a:cs typeface="Calibri" pitchFamily="34" charset="0"/>
              </a:rPr>
              <a:t>nouveaux services. </a:t>
            </a:r>
            <a:endParaRPr lang="fr-FR" dirty="0" smtClean="0">
              <a:latin typeface="Calibri" pitchFamily="34" charset="0"/>
              <a:ea typeface="Times New Roman" pitchFamily="18" charset="0"/>
              <a:cs typeface="Calibri" pitchFamily="34" charset="0"/>
            </a:endParaRPr>
          </a:p>
          <a:p>
            <a:pPr fontAlgn="base">
              <a:spcBef>
                <a:spcPct val="0"/>
              </a:spcBef>
              <a:spcAft>
                <a:spcPct val="0"/>
              </a:spcAft>
            </a:pPr>
            <a:r>
              <a:rPr lang="fr-FR" dirty="0">
                <a:latin typeface="Calibri" pitchFamily="34" charset="0"/>
                <a:ea typeface="Times New Roman" pitchFamily="18" charset="0"/>
                <a:cs typeface="Calibri" pitchFamily="34" charset="0"/>
              </a:rPr>
              <a:t>	</a:t>
            </a:r>
            <a:r>
              <a:rPr lang="fr-FR" dirty="0" smtClean="0">
                <a:latin typeface="Calibri" pitchFamily="34" charset="0"/>
                <a:ea typeface="Times New Roman" pitchFamily="18" charset="0"/>
                <a:cs typeface="Calibri" pitchFamily="34" charset="0"/>
              </a:rPr>
              <a:t>- </a:t>
            </a:r>
            <a:r>
              <a:rPr lang="fr-FR" dirty="0">
                <a:latin typeface="Calibri" pitchFamily="34" charset="0"/>
                <a:ea typeface="Times New Roman" pitchFamily="18" charset="0"/>
                <a:cs typeface="Calibri" pitchFamily="34" charset="0"/>
              </a:rPr>
              <a:t>Les opérateurs privés continuent de s’accaparer des parts de marché de plus en </a:t>
            </a:r>
          </a:p>
          <a:p>
            <a:pPr fontAlgn="base">
              <a:spcBef>
                <a:spcPct val="0"/>
              </a:spcBef>
              <a:spcAft>
                <a:spcPct val="0"/>
              </a:spcAft>
            </a:pPr>
            <a:r>
              <a:rPr lang="fr-FR" dirty="0">
                <a:latin typeface="Calibri" pitchFamily="34" charset="0"/>
                <a:ea typeface="Times New Roman" pitchFamily="18" charset="0"/>
                <a:cs typeface="Calibri" pitchFamily="34" charset="0"/>
              </a:rPr>
              <a:t>                    plus importantes</a:t>
            </a:r>
            <a:r>
              <a:rPr lang="fr-FR" dirty="0">
                <a:solidFill>
                  <a:srgbClr val="00B050"/>
                </a:solidFill>
                <a:latin typeface="Calibri" pitchFamily="34" charset="0"/>
                <a:ea typeface="Times New Roman" pitchFamily="18" charset="0"/>
                <a:cs typeface="Calibri" pitchFamily="34" charset="0"/>
              </a:rPr>
              <a:t>. </a:t>
            </a:r>
          </a:p>
        </p:txBody>
      </p:sp>
      <p:sp>
        <p:nvSpPr>
          <p:cNvPr id="15" name="Flèche courbée vers la droite 14"/>
          <p:cNvSpPr/>
          <p:nvPr/>
        </p:nvSpPr>
        <p:spPr>
          <a:xfrm>
            <a:off x="142844" y="1285860"/>
            <a:ext cx="731520" cy="257176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Flèche courbée vers la droite 15"/>
          <p:cNvSpPr/>
          <p:nvPr/>
        </p:nvSpPr>
        <p:spPr>
          <a:xfrm>
            <a:off x="125704" y="4000504"/>
            <a:ext cx="731520" cy="192882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357161" y="214290"/>
          <a:ext cx="8286805" cy="3932323"/>
        </p:xfrm>
        <a:graphic>
          <a:graphicData uri="http://schemas.openxmlformats.org/drawingml/2006/table">
            <a:tbl>
              <a:tblPr/>
              <a:tblGrid>
                <a:gridCol w="2392066"/>
                <a:gridCol w="2050344"/>
                <a:gridCol w="1794051"/>
                <a:gridCol w="2050344"/>
              </a:tblGrid>
              <a:tr h="312236">
                <a:tc rowSpan="2">
                  <a:txBody>
                    <a:bodyPr/>
                    <a:lstStyle/>
                    <a:p>
                      <a:pPr algn="l">
                        <a:lnSpc>
                          <a:spcPct val="115000"/>
                        </a:lnSpc>
                        <a:spcAft>
                          <a:spcPts val="1000"/>
                        </a:spcAft>
                      </a:pPr>
                      <a:endParaRPr lang="fr-FR" sz="1800" dirty="0">
                        <a:latin typeface="Calibri"/>
                        <a:ea typeface="Batang"/>
                        <a:cs typeface="Times New Roman"/>
                      </a:endParaRPr>
                    </a:p>
                    <a:p>
                      <a:pPr algn="ctr">
                        <a:lnSpc>
                          <a:spcPct val="115000"/>
                        </a:lnSpc>
                        <a:spcAft>
                          <a:spcPts val="1000"/>
                        </a:spcAft>
                      </a:pPr>
                      <a:r>
                        <a:rPr lang="fr-FR" sz="1800" b="1" dirty="0">
                          <a:latin typeface="Calibri"/>
                          <a:ea typeface="Batang"/>
                          <a:cs typeface="Times New Roman"/>
                        </a:rPr>
                        <a:t>Opérateurs</a:t>
                      </a:r>
                      <a:endParaRPr lang="fr-FR" sz="1800" dirty="0">
                        <a:latin typeface="Calibri"/>
                        <a:ea typeface="Batang"/>
                        <a:cs typeface="Times New Roman"/>
                      </a:endParaRPr>
                    </a:p>
                  </a:txBody>
                  <a:tcPr marL="11548" marR="1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1000"/>
                        </a:spcAft>
                      </a:pPr>
                      <a:r>
                        <a:rPr lang="fr-FR" sz="1800" b="1" dirty="0">
                          <a:latin typeface="Calibri"/>
                          <a:ea typeface="Batang"/>
                          <a:cs typeface="Times New Roman"/>
                        </a:rPr>
                        <a:t>Chiffres d’affaires (en FCFA)</a:t>
                      </a:r>
                      <a:endParaRPr lang="fr-FR" sz="1800" dirty="0">
                        <a:latin typeface="Calibri"/>
                        <a:ea typeface="Batang"/>
                        <a:cs typeface="Times New Roman"/>
                      </a:endParaRPr>
                    </a:p>
                  </a:txBody>
                  <a:tcPr marL="11548" marR="1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465282">
                <a:tc vMerge="1">
                  <a:txBody>
                    <a:bodyPr/>
                    <a:lstStyle/>
                    <a:p>
                      <a:endParaRPr lang="fr-FR"/>
                    </a:p>
                  </a:txBody>
                  <a:tcPr/>
                </a:tc>
                <a:tc>
                  <a:txBody>
                    <a:bodyPr/>
                    <a:lstStyle/>
                    <a:p>
                      <a:pPr algn="ctr">
                        <a:lnSpc>
                          <a:spcPct val="115000"/>
                        </a:lnSpc>
                        <a:spcAft>
                          <a:spcPts val="1000"/>
                        </a:spcAft>
                      </a:pPr>
                      <a:r>
                        <a:rPr lang="fr-FR" sz="1800" b="1">
                          <a:latin typeface="Calibri"/>
                          <a:ea typeface="Batang"/>
                          <a:cs typeface="Times New Roman"/>
                        </a:rPr>
                        <a:t>2015</a:t>
                      </a:r>
                      <a:endParaRPr lang="fr-FR" sz="1800">
                        <a:latin typeface="Calibri"/>
                        <a:ea typeface="Batang"/>
                        <a:cs typeface="Times New Roman"/>
                      </a:endParaRPr>
                    </a:p>
                  </a:txBody>
                  <a:tcPr marL="11548" marR="1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800" b="1">
                          <a:latin typeface="Calibri"/>
                          <a:ea typeface="Batang"/>
                          <a:cs typeface="Times New Roman"/>
                        </a:rPr>
                        <a:t>2016</a:t>
                      </a:r>
                      <a:endParaRPr lang="fr-FR" sz="1800">
                        <a:latin typeface="Calibri"/>
                        <a:ea typeface="Batang"/>
                        <a:cs typeface="Times New Roman"/>
                      </a:endParaRPr>
                    </a:p>
                  </a:txBody>
                  <a:tcPr marL="11548" marR="1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800" b="1">
                          <a:latin typeface="Calibri"/>
                          <a:ea typeface="Batang"/>
                          <a:cs typeface="Times New Roman"/>
                        </a:rPr>
                        <a:t>2017</a:t>
                      </a:r>
                      <a:endParaRPr lang="fr-FR" sz="1800">
                        <a:latin typeface="Calibri"/>
                        <a:ea typeface="Batang"/>
                        <a:cs typeface="Times New Roman"/>
                      </a:endParaRPr>
                    </a:p>
                  </a:txBody>
                  <a:tcPr marL="11548" marR="1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887">
                <a:tc>
                  <a:txBody>
                    <a:bodyPr/>
                    <a:lstStyle/>
                    <a:p>
                      <a:pPr algn="ctr">
                        <a:lnSpc>
                          <a:spcPct val="115000"/>
                        </a:lnSpc>
                        <a:spcAft>
                          <a:spcPts val="1000"/>
                        </a:spcAft>
                      </a:pPr>
                      <a:r>
                        <a:rPr lang="fr-FR" sz="1800" dirty="0">
                          <a:latin typeface="Calibri"/>
                          <a:ea typeface="Batang"/>
                          <a:cs typeface="Times New Roman"/>
                        </a:rPr>
                        <a:t>LA POSTE DU MALI</a:t>
                      </a:r>
                    </a:p>
                  </a:txBody>
                  <a:tcPr marL="11548" marR="1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spcAft>
                          <a:spcPts val="0"/>
                        </a:spcAft>
                      </a:pPr>
                      <a:endParaRPr lang="fr-FR" sz="1800" dirty="0" smtClean="0">
                        <a:latin typeface="Arial Narrow"/>
                        <a:ea typeface="Times New Roman"/>
                        <a:cs typeface="Times New Roman"/>
                      </a:endParaRPr>
                    </a:p>
                    <a:p>
                      <a:pPr algn="ctr">
                        <a:lnSpc>
                          <a:spcPts val="1200"/>
                        </a:lnSpc>
                        <a:spcAft>
                          <a:spcPts val="0"/>
                        </a:spcAft>
                      </a:pPr>
                      <a:r>
                        <a:rPr lang="fr-FR" sz="1800" dirty="0" smtClean="0">
                          <a:latin typeface="Arial Narrow"/>
                          <a:ea typeface="Times New Roman"/>
                          <a:cs typeface="Times New Roman"/>
                        </a:rPr>
                        <a:t>1 </a:t>
                      </a:r>
                      <a:r>
                        <a:rPr lang="fr-FR" sz="1800" dirty="0">
                          <a:latin typeface="Arial Narrow"/>
                          <a:ea typeface="Times New Roman"/>
                          <a:cs typeface="Times New Roman"/>
                        </a:rPr>
                        <a:t>169 161 565</a:t>
                      </a:r>
                      <a:endParaRPr lang="fr-FR" sz="1800" dirty="0">
                        <a:latin typeface="Bookman Old Style"/>
                        <a:ea typeface="Times New Roman"/>
                        <a:cs typeface="Times New Roman"/>
                      </a:endParaRPr>
                    </a:p>
                  </a:txBody>
                  <a:tcPr marL="11548" marR="1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spcAft>
                          <a:spcPts val="0"/>
                        </a:spcAft>
                      </a:pPr>
                      <a:endParaRPr lang="fr-FR" sz="1800" dirty="0" smtClean="0">
                        <a:latin typeface="Arial Narrow"/>
                        <a:ea typeface="Times New Roman"/>
                        <a:cs typeface="Times New Roman"/>
                      </a:endParaRPr>
                    </a:p>
                    <a:p>
                      <a:pPr algn="ctr">
                        <a:lnSpc>
                          <a:spcPts val="1200"/>
                        </a:lnSpc>
                        <a:spcAft>
                          <a:spcPts val="0"/>
                        </a:spcAft>
                      </a:pPr>
                      <a:r>
                        <a:rPr lang="fr-FR" sz="1800" dirty="0" smtClean="0">
                          <a:latin typeface="Arial Narrow"/>
                          <a:ea typeface="Times New Roman"/>
                          <a:cs typeface="Times New Roman"/>
                        </a:rPr>
                        <a:t>1</a:t>
                      </a:r>
                      <a:r>
                        <a:rPr lang="fr-FR" sz="1800" dirty="0">
                          <a:latin typeface="Arial Narrow"/>
                          <a:ea typeface="Times New Roman"/>
                          <a:cs typeface="Times New Roman"/>
                        </a:rPr>
                        <a:t> 078 363 144</a:t>
                      </a:r>
                      <a:endParaRPr lang="fr-FR" sz="1800" dirty="0">
                        <a:latin typeface="Bookman Old Style"/>
                        <a:ea typeface="Times New Roman"/>
                        <a:cs typeface="Times New Roman"/>
                      </a:endParaRPr>
                    </a:p>
                  </a:txBody>
                  <a:tcPr marL="11548" marR="1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dirty="0" smtClean="0">
                          <a:latin typeface="Arial Narrow"/>
                          <a:ea typeface="Times New Roman"/>
                          <a:cs typeface="Times New Roman"/>
                        </a:rPr>
                        <a:t>NC</a:t>
                      </a:r>
                      <a:endParaRPr lang="fr-FR" sz="1800" dirty="0">
                        <a:latin typeface="Calibri"/>
                        <a:ea typeface="Batang"/>
                        <a:cs typeface="Times New Roman"/>
                      </a:endParaRPr>
                    </a:p>
                  </a:txBody>
                  <a:tcPr marL="11548" marR="1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43969">
                <a:tc>
                  <a:txBody>
                    <a:bodyPr/>
                    <a:lstStyle/>
                    <a:p>
                      <a:pPr algn="ctr">
                        <a:lnSpc>
                          <a:spcPct val="115000"/>
                        </a:lnSpc>
                        <a:spcAft>
                          <a:spcPts val="1000"/>
                        </a:spcAft>
                      </a:pPr>
                      <a:r>
                        <a:rPr lang="fr-FR" sz="1800" dirty="0">
                          <a:latin typeface="Calibri"/>
                          <a:ea typeface="Batang"/>
                          <a:cs typeface="Times New Roman"/>
                        </a:rPr>
                        <a:t>DHL International MALI SARL</a:t>
                      </a:r>
                    </a:p>
                  </a:txBody>
                  <a:tcPr marL="11548" marR="1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spcAft>
                          <a:spcPts val="0"/>
                        </a:spcAft>
                      </a:pPr>
                      <a:r>
                        <a:rPr lang="fr-FR" sz="1800" dirty="0">
                          <a:latin typeface="Arial Narrow"/>
                          <a:ea typeface="Times New Roman"/>
                          <a:cs typeface="Times New Roman"/>
                        </a:rPr>
                        <a:t>2 763 839 505</a:t>
                      </a:r>
                      <a:endParaRPr lang="fr-FR" sz="1800" dirty="0">
                        <a:latin typeface="Bookman Old Style"/>
                        <a:ea typeface="Times New Roman"/>
                        <a:cs typeface="Times New Roman"/>
                      </a:endParaRPr>
                    </a:p>
                  </a:txBody>
                  <a:tcPr marL="11548" marR="11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spcAft>
                          <a:spcPts val="0"/>
                        </a:spcAft>
                      </a:pPr>
                      <a:r>
                        <a:rPr lang="fr-FR" sz="1800" dirty="0">
                          <a:latin typeface="Arial Narrow"/>
                          <a:ea typeface="Times New Roman"/>
                          <a:cs typeface="Times New Roman"/>
                        </a:rPr>
                        <a:t>2 949 645 080</a:t>
                      </a:r>
                      <a:endParaRPr lang="fr-FR" sz="1800" dirty="0">
                        <a:latin typeface="Bookman Old Style"/>
                        <a:ea typeface="Times New Roman"/>
                        <a:cs typeface="Times New Roman"/>
                      </a:endParaRPr>
                    </a:p>
                  </a:txBody>
                  <a:tcPr marL="11548" marR="11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spcAft>
                          <a:spcPts val="0"/>
                        </a:spcAft>
                      </a:pPr>
                      <a:endParaRPr lang="fr-FR" sz="1800">
                        <a:latin typeface="Arial Narrow"/>
                        <a:ea typeface="Times New Roman"/>
                        <a:cs typeface="Times New Roman"/>
                      </a:endParaRPr>
                    </a:p>
                    <a:p>
                      <a:pPr algn="ctr">
                        <a:lnSpc>
                          <a:spcPts val="1200"/>
                        </a:lnSpc>
                        <a:spcAft>
                          <a:spcPts val="0"/>
                        </a:spcAft>
                      </a:pPr>
                      <a:r>
                        <a:rPr lang="fr-FR" sz="1800">
                          <a:latin typeface="Arial Narrow"/>
                          <a:ea typeface="Times New Roman"/>
                          <a:cs typeface="Times New Roman"/>
                        </a:rPr>
                        <a:t>3 273 828 268</a:t>
                      </a:r>
                      <a:endParaRPr lang="fr-FR" sz="1800">
                        <a:latin typeface="Bookman Old Style"/>
                        <a:ea typeface="Times New Roman"/>
                        <a:cs typeface="Times New Roman"/>
                      </a:endParaRPr>
                    </a:p>
                  </a:txBody>
                  <a:tcPr marL="11548" marR="11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07830">
                <a:tc>
                  <a:txBody>
                    <a:bodyPr/>
                    <a:lstStyle/>
                    <a:p>
                      <a:pPr algn="ctr">
                        <a:lnSpc>
                          <a:spcPct val="115000"/>
                        </a:lnSpc>
                        <a:spcAft>
                          <a:spcPts val="1000"/>
                        </a:spcAft>
                      </a:pPr>
                      <a:r>
                        <a:rPr lang="fr-FR" sz="1800" dirty="0" smtClean="0">
                          <a:latin typeface="Calibri"/>
                          <a:ea typeface="Batang"/>
                          <a:cs typeface="Times New Roman"/>
                        </a:rPr>
                        <a:t>Tam </a:t>
                      </a:r>
                      <a:r>
                        <a:rPr lang="fr-FR" sz="1800" dirty="0" err="1">
                          <a:latin typeface="Calibri"/>
                          <a:ea typeface="Batang"/>
                          <a:cs typeface="Times New Roman"/>
                        </a:rPr>
                        <a:t>Logistics</a:t>
                      </a:r>
                      <a:r>
                        <a:rPr lang="fr-FR" sz="1800" dirty="0">
                          <a:latin typeface="Calibri"/>
                          <a:ea typeface="Batang"/>
                          <a:cs typeface="Times New Roman"/>
                        </a:rPr>
                        <a:t> SARL</a:t>
                      </a:r>
                    </a:p>
                  </a:txBody>
                  <a:tcPr marL="11548" marR="1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fr-FR" sz="1800" dirty="0">
                          <a:latin typeface="Arial Narrow"/>
                          <a:ea typeface="Times New Roman"/>
                          <a:cs typeface="Times New Roman"/>
                        </a:rPr>
                        <a:t>36 611 564</a:t>
                      </a:r>
                      <a:endParaRPr lang="fr-FR" sz="1800" dirty="0">
                        <a:latin typeface="Bookman Old Style"/>
                        <a:ea typeface="Times New Roman"/>
                        <a:cs typeface="Times New Roman"/>
                      </a:endParaRPr>
                    </a:p>
                  </a:txBody>
                  <a:tcPr marL="11548" marR="11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fr-FR" sz="1800" dirty="0">
                          <a:latin typeface="Arial Narrow"/>
                          <a:ea typeface="Times New Roman"/>
                          <a:cs typeface="Times New Roman"/>
                        </a:rPr>
                        <a:t>45 925 611</a:t>
                      </a:r>
                      <a:endParaRPr lang="fr-FR" sz="1800" dirty="0">
                        <a:latin typeface="Bookman Old Style"/>
                        <a:ea typeface="Times New Roman"/>
                        <a:cs typeface="Times New Roman"/>
                      </a:endParaRPr>
                    </a:p>
                  </a:txBody>
                  <a:tcPr marL="11548" marR="11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dirty="0" smtClean="0">
                          <a:latin typeface="Arial Narrow"/>
                          <a:ea typeface="Times New Roman"/>
                          <a:cs typeface="Times New Roman"/>
                        </a:rPr>
                        <a:t>NC</a:t>
                      </a:r>
                      <a:endParaRPr lang="fr-FR" sz="1800" dirty="0">
                        <a:latin typeface="Calibri"/>
                        <a:ea typeface="Batang"/>
                        <a:cs typeface="Times New Roman"/>
                      </a:endParaRPr>
                    </a:p>
                  </a:txBody>
                  <a:tcPr marL="11548" marR="11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251">
                <a:tc>
                  <a:txBody>
                    <a:bodyPr/>
                    <a:lstStyle/>
                    <a:p>
                      <a:pPr algn="ctr">
                        <a:lnSpc>
                          <a:spcPct val="115000"/>
                        </a:lnSpc>
                        <a:spcAft>
                          <a:spcPts val="1000"/>
                        </a:spcAft>
                      </a:pPr>
                      <a:r>
                        <a:rPr lang="fr-FR" sz="1800" dirty="0">
                          <a:latin typeface="Calibri"/>
                          <a:ea typeface="Batang"/>
                          <a:cs typeface="Times New Roman"/>
                        </a:rPr>
                        <a:t>GLOPAX</a:t>
                      </a:r>
                    </a:p>
                  </a:txBody>
                  <a:tcPr marL="11548" marR="1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fr-FR" sz="1800" dirty="0">
                          <a:latin typeface="Arial Narrow"/>
                          <a:ea typeface="Times New Roman"/>
                          <a:cs typeface="Times New Roman"/>
                        </a:rPr>
                        <a:t>12 000 </a:t>
                      </a:r>
                      <a:r>
                        <a:rPr lang="fr-FR" sz="1800" dirty="0" err="1">
                          <a:latin typeface="Arial Narrow"/>
                          <a:ea typeface="Times New Roman"/>
                          <a:cs typeface="Times New Roman"/>
                        </a:rPr>
                        <a:t>000</a:t>
                      </a:r>
                      <a:endParaRPr lang="fr-FR" sz="1800" dirty="0">
                        <a:latin typeface="Bookman Old Style"/>
                        <a:ea typeface="Times New Roman"/>
                        <a:cs typeface="Times New Roman"/>
                      </a:endParaRPr>
                    </a:p>
                  </a:txBody>
                  <a:tcPr marL="11548" marR="11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fr-FR" sz="1800" dirty="0">
                          <a:latin typeface="Arial Narrow"/>
                          <a:ea typeface="Times New Roman"/>
                          <a:cs typeface="Times New Roman"/>
                        </a:rPr>
                        <a:t>13 500 000</a:t>
                      </a:r>
                      <a:endParaRPr lang="fr-FR" sz="1800" dirty="0">
                        <a:latin typeface="Bookman Old Style"/>
                        <a:ea typeface="Times New Roman"/>
                        <a:cs typeface="Times New Roman"/>
                      </a:endParaRPr>
                    </a:p>
                  </a:txBody>
                  <a:tcPr marL="11548" marR="11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fr-FR" sz="1800">
                        <a:latin typeface="Arial Narrow"/>
                        <a:ea typeface="Times New Roman"/>
                        <a:cs typeface="Times New Roman"/>
                      </a:endParaRPr>
                    </a:p>
                    <a:p>
                      <a:pPr algn="ctr">
                        <a:lnSpc>
                          <a:spcPts val="1200"/>
                        </a:lnSpc>
                        <a:spcAft>
                          <a:spcPts val="0"/>
                        </a:spcAft>
                      </a:pPr>
                      <a:r>
                        <a:rPr lang="fr-FR" sz="1800">
                          <a:latin typeface="Arial Narrow"/>
                          <a:ea typeface="Times New Roman"/>
                          <a:cs typeface="Times New Roman"/>
                        </a:rPr>
                        <a:t>15 000 000</a:t>
                      </a:r>
                      <a:endParaRPr lang="fr-FR" sz="1800">
                        <a:latin typeface="Bookman Old Style"/>
                        <a:ea typeface="Times New Roman"/>
                        <a:cs typeface="Times New Roman"/>
                      </a:endParaRPr>
                    </a:p>
                  </a:txBody>
                  <a:tcPr marL="11548" marR="11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3969">
                <a:tc>
                  <a:txBody>
                    <a:bodyPr/>
                    <a:lstStyle/>
                    <a:p>
                      <a:pPr algn="ctr">
                        <a:lnSpc>
                          <a:spcPct val="115000"/>
                        </a:lnSpc>
                        <a:spcAft>
                          <a:spcPts val="1000"/>
                        </a:spcAft>
                      </a:pPr>
                      <a:r>
                        <a:rPr lang="fr-FR" sz="1800" dirty="0" smtClean="0">
                          <a:latin typeface="Calibri"/>
                          <a:ea typeface="Batang"/>
                          <a:cs typeface="Times New Roman"/>
                        </a:rPr>
                        <a:t>BALLORE </a:t>
                      </a:r>
                      <a:r>
                        <a:rPr lang="fr-FR" sz="1800" dirty="0">
                          <a:latin typeface="Calibri"/>
                          <a:ea typeface="Batang"/>
                          <a:cs typeface="Times New Roman"/>
                        </a:rPr>
                        <a:t>Transport et Logistique (SDV)</a:t>
                      </a:r>
                    </a:p>
                  </a:txBody>
                  <a:tcPr marL="11548" marR="1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dirty="0" smtClean="0">
                          <a:latin typeface="Arial Narrow"/>
                          <a:ea typeface="Times New Roman"/>
                          <a:cs typeface="Times New Roman"/>
                        </a:rPr>
                        <a:t>189</a:t>
                      </a:r>
                      <a:r>
                        <a:rPr lang="en-US" sz="1800" dirty="0">
                          <a:latin typeface="Arial Narrow"/>
                          <a:ea typeface="Times New Roman"/>
                          <a:cs typeface="Times New Roman"/>
                        </a:rPr>
                        <a:t> 537 000</a:t>
                      </a:r>
                      <a:endParaRPr lang="fr-FR" sz="1800" dirty="0">
                        <a:latin typeface="Calibri"/>
                        <a:ea typeface="Batang"/>
                        <a:cs typeface="Times New Roman"/>
                      </a:endParaRPr>
                    </a:p>
                  </a:txBody>
                  <a:tcPr marL="11548" marR="11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dirty="0" smtClean="0">
                          <a:latin typeface="Arial Narrow"/>
                          <a:ea typeface="Times New Roman"/>
                          <a:cs typeface="Times New Roman"/>
                        </a:rPr>
                        <a:t>187</a:t>
                      </a:r>
                      <a:r>
                        <a:rPr lang="en-US" sz="1800" dirty="0">
                          <a:latin typeface="Arial Narrow"/>
                          <a:ea typeface="Times New Roman"/>
                          <a:cs typeface="Times New Roman"/>
                        </a:rPr>
                        <a:t> 485 000</a:t>
                      </a:r>
                      <a:endParaRPr lang="fr-FR" sz="1800" dirty="0">
                        <a:latin typeface="Calibri"/>
                        <a:ea typeface="Batang"/>
                        <a:cs typeface="Times New Roman"/>
                      </a:endParaRPr>
                    </a:p>
                  </a:txBody>
                  <a:tcPr marL="11548" marR="11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dirty="0" smtClean="0">
                          <a:latin typeface="Arial Narrow"/>
                          <a:ea typeface="Times New Roman"/>
                          <a:cs typeface="Times New Roman"/>
                        </a:rPr>
                        <a:t>237</a:t>
                      </a:r>
                      <a:r>
                        <a:rPr lang="en-US" sz="1800" dirty="0">
                          <a:latin typeface="Arial Narrow"/>
                          <a:ea typeface="Times New Roman"/>
                          <a:cs typeface="Times New Roman"/>
                        </a:rPr>
                        <a:t> 039 000 </a:t>
                      </a:r>
                      <a:endParaRPr lang="fr-FR" sz="1800" dirty="0">
                        <a:latin typeface="Calibri"/>
                        <a:ea typeface="Batang"/>
                        <a:cs typeface="Times New Roman"/>
                      </a:endParaRPr>
                    </a:p>
                  </a:txBody>
                  <a:tcPr marL="11548" marR="11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305">
                <a:tc>
                  <a:txBody>
                    <a:bodyPr/>
                    <a:lstStyle/>
                    <a:p>
                      <a:pPr algn="ctr">
                        <a:lnSpc>
                          <a:spcPct val="115000"/>
                        </a:lnSpc>
                        <a:spcAft>
                          <a:spcPts val="1000"/>
                        </a:spcAft>
                      </a:pPr>
                      <a:r>
                        <a:rPr lang="fr-FR" sz="1800" dirty="0" smtClean="0">
                          <a:latin typeface="Calibri"/>
                          <a:ea typeface="Batang"/>
                          <a:cs typeface="Times New Roman"/>
                        </a:rPr>
                        <a:t>K- </a:t>
                      </a:r>
                      <a:r>
                        <a:rPr lang="fr-FR" sz="1800" dirty="0">
                          <a:latin typeface="Calibri"/>
                          <a:ea typeface="Batang"/>
                          <a:cs typeface="Times New Roman"/>
                        </a:rPr>
                        <a:t>EXPRESS</a:t>
                      </a:r>
                    </a:p>
                  </a:txBody>
                  <a:tcPr marL="11548" marR="1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spcAft>
                          <a:spcPts val="0"/>
                        </a:spcAft>
                      </a:pPr>
                      <a:r>
                        <a:rPr lang="fr-FR" sz="1800">
                          <a:latin typeface="Arial Narrow"/>
                          <a:ea typeface="Times New Roman"/>
                          <a:cs typeface="Times New Roman"/>
                        </a:rPr>
                        <a:t>10 000 000</a:t>
                      </a:r>
                      <a:endParaRPr lang="fr-FR" sz="1800">
                        <a:latin typeface="Bookman Old Style"/>
                        <a:ea typeface="Times New Roman"/>
                        <a:cs typeface="Times New Roman"/>
                      </a:endParaRPr>
                    </a:p>
                  </a:txBody>
                  <a:tcPr marL="11548" marR="11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spcAft>
                          <a:spcPts val="0"/>
                        </a:spcAft>
                      </a:pPr>
                      <a:r>
                        <a:rPr lang="fr-FR" sz="1800" dirty="0">
                          <a:latin typeface="Arial Narrow"/>
                          <a:ea typeface="Times New Roman"/>
                          <a:cs typeface="Times New Roman"/>
                        </a:rPr>
                        <a:t>27 000 </a:t>
                      </a:r>
                      <a:r>
                        <a:rPr lang="fr-FR" sz="1800" dirty="0" err="1">
                          <a:latin typeface="Arial Narrow"/>
                          <a:ea typeface="Times New Roman"/>
                          <a:cs typeface="Times New Roman"/>
                        </a:rPr>
                        <a:t>000</a:t>
                      </a:r>
                      <a:endParaRPr lang="fr-FR" sz="1800" dirty="0">
                        <a:latin typeface="Bookman Old Style"/>
                        <a:ea typeface="Times New Roman"/>
                        <a:cs typeface="Times New Roman"/>
                      </a:endParaRPr>
                    </a:p>
                  </a:txBody>
                  <a:tcPr marL="11548" marR="11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spcAft>
                          <a:spcPts val="0"/>
                        </a:spcAft>
                      </a:pPr>
                      <a:r>
                        <a:rPr lang="fr-FR" sz="1800">
                          <a:latin typeface="Arial Narrow"/>
                          <a:ea typeface="Times New Roman"/>
                          <a:cs typeface="Times New Roman"/>
                        </a:rPr>
                        <a:t>NC </a:t>
                      </a:r>
                      <a:endParaRPr lang="fr-FR" sz="1800">
                        <a:latin typeface="Bookman Old Style"/>
                        <a:ea typeface="Times New Roman"/>
                        <a:cs typeface="Times New Roman"/>
                      </a:endParaRPr>
                    </a:p>
                  </a:txBody>
                  <a:tcPr marL="11548" marR="11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44362">
                <a:tc>
                  <a:txBody>
                    <a:bodyPr/>
                    <a:lstStyle/>
                    <a:p>
                      <a:pPr algn="ctr">
                        <a:lnSpc>
                          <a:spcPct val="115000"/>
                        </a:lnSpc>
                        <a:spcAft>
                          <a:spcPts val="1000"/>
                        </a:spcAft>
                      </a:pPr>
                      <a:r>
                        <a:rPr lang="fr-FR" sz="1800" dirty="0" err="1">
                          <a:latin typeface="Calibri"/>
                          <a:ea typeface="Batang"/>
                          <a:cs typeface="Times New Roman"/>
                        </a:rPr>
                        <a:t>Kandé</a:t>
                      </a:r>
                      <a:r>
                        <a:rPr lang="fr-FR" sz="1800" dirty="0">
                          <a:latin typeface="Calibri"/>
                          <a:ea typeface="Batang"/>
                          <a:cs typeface="Times New Roman"/>
                        </a:rPr>
                        <a:t> Express</a:t>
                      </a:r>
                    </a:p>
                  </a:txBody>
                  <a:tcPr marL="11548" marR="1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fr-FR" sz="1800">
                          <a:latin typeface="Arial Narrow"/>
                          <a:ea typeface="Times New Roman"/>
                          <a:cs typeface="Times New Roman"/>
                        </a:rPr>
                        <a:t>27 000 000</a:t>
                      </a:r>
                      <a:endParaRPr lang="fr-FR" sz="1800">
                        <a:latin typeface="Bookman Old Style"/>
                        <a:ea typeface="Times New Roman"/>
                        <a:cs typeface="Times New Roman"/>
                      </a:endParaRPr>
                    </a:p>
                  </a:txBody>
                  <a:tcPr marL="11548" marR="11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fr-FR" sz="1800" dirty="0">
                          <a:latin typeface="Arial Narrow"/>
                          <a:ea typeface="Times New Roman"/>
                          <a:cs typeface="Times New Roman"/>
                        </a:rPr>
                        <a:t>32 000 </a:t>
                      </a:r>
                      <a:r>
                        <a:rPr lang="fr-FR" sz="1800" dirty="0" err="1">
                          <a:latin typeface="Arial Narrow"/>
                          <a:ea typeface="Times New Roman"/>
                          <a:cs typeface="Times New Roman"/>
                        </a:rPr>
                        <a:t>000</a:t>
                      </a:r>
                      <a:endParaRPr lang="fr-FR" sz="1800" dirty="0">
                        <a:latin typeface="Bookman Old Style"/>
                        <a:ea typeface="Times New Roman"/>
                        <a:cs typeface="Times New Roman"/>
                      </a:endParaRPr>
                    </a:p>
                  </a:txBody>
                  <a:tcPr marL="11548" marR="11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fr-FR" sz="1800" dirty="0">
                          <a:latin typeface="Arial Narrow"/>
                          <a:ea typeface="Times New Roman"/>
                          <a:cs typeface="Times New Roman"/>
                        </a:rPr>
                        <a:t>34 000 </a:t>
                      </a:r>
                      <a:r>
                        <a:rPr lang="fr-FR" sz="1800" dirty="0" err="1">
                          <a:latin typeface="Arial Narrow"/>
                          <a:ea typeface="Times New Roman"/>
                          <a:cs typeface="Times New Roman"/>
                        </a:rPr>
                        <a:t>000</a:t>
                      </a:r>
                      <a:endParaRPr lang="fr-FR" sz="1800" dirty="0">
                        <a:latin typeface="Bookman Old Style"/>
                        <a:ea typeface="Times New Roman"/>
                        <a:cs typeface="Times New Roman"/>
                      </a:endParaRPr>
                    </a:p>
                  </a:txBody>
                  <a:tcPr marL="11548" marR="115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Flèche droite 12"/>
          <p:cNvSpPr/>
          <p:nvPr/>
        </p:nvSpPr>
        <p:spPr>
          <a:xfrm rot="2308327">
            <a:off x="8076758" y="1113749"/>
            <a:ext cx="421461" cy="16087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droite 18"/>
          <p:cNvSpPr/>
          <p:nvPr/>
        </p:nvSpPr>
        <p:spPr>
          <a:xfrm rot="18549586">
            <a:off x="8214622" y="1722896"/>
            <a:ext cx="349363" cy="16419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droite 19"/>
          <p:cNvSpPr/>
          <p:nvPr/>
        </p:nvSpPr>
        <p:spPr>
          <a:xfrm rot="18549586">
            <a:off x="8214622" y="2571458"/>
            <a:ext cx="349363" cy="16419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droite 20"/>
          <p:cNvSpPr/>
          <p:nvPr/>
        </p:nvSpPr>
        <p:spPr>
          <a:xfrm rot="18549586">
            <a:off x="8223881" y="3071524"/>
            <a:ext cx="349363" cy="16419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droite 21"/>
          <p:cNvSpPr/>
          <p:nvPr/>
        </p:nvSpPr>
        <p:spPr>
          <a:xfrm rot="18549586">
            <a:off x="8214622" y="3571590"/>
            <a:ext cx="349363" cy="16419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droite 22"/>
          <p:cNvSpPr/>
          <p:nvPr/>
        </p:nvSpPr>
        <p:spPr>
          <a:xfrm rot="18549586">
            <a:off x="8286060" y="3928780"/>
            <a:ext cx="349363" cy="16419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lèche droite 23"/>
          <p:cNvSpPr/>
          <p:nvPr/>
        </p:nvSpPr>
        <p:spPr>
          <a:xfrm rot="18549586">
            <a:off x="8214622" y="2142830"/>
            <a:ext cx="349363" cy="16419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586" name="Rectangle 10"/>
          <p:cNvSpPr>
            <a:spLocks noChangeArrowheads="1"/>
          </p:cNvSpPr>
          <p:nvPr/>
        </p:nvSpPr>
        <p:spPr bwMode="auto">
          <a:xfrm>
            <a:off x="71406" y="4532194"/>
            <a:ext cx="8928213" cy="175432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L’estimation du C A total du secteur postal s’élève à environ 4 333.917 millions F CFA en 2016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avec un taux de croissance de </a:t>
            </a:r>
            <a:r>
              <a:rPr kumimoji="0" lang="fr-FR"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3 % entre 2015 et 2016</a:t>
            </a: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Toutefois, il est projeté de </a:t>
            </a: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réviser</a:t>
            </a: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le taux de croissance du chiffre d’affaires total du secteur</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postal à 4 711 millions F CFA en 2017, si on reprend le même CA de 2016 pour les opérateurs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légaux qui n’ont pas communiqués leur C A de 2017 </a:t>
            </a:r>
          </a:p>
          <a:p>
            <a:pPr marL="0" marR="0" lvl="0" indent="0" algn="l" defTabSz="914400" rtl="0" eaLnBrk="1" fontAlgn="base" latinLnBrk="0" hangingPunct="1">
              <a:lnSpc>
                <a:spcPct val="100000"/>
              </a:lnSpc>
              <a:spcBef>
                <a:spcPct val="0"/>
              </a:spcBef>
              <a:spcAft>
                <a:spcPct val="0"/>
              </a:spcAft>
              <a:buClrTx/>
              <a:buSzTx/>
              <a:buFontTx/>
              <a:buNone/>
              <a:tabLst/>
            </a:pPr>
            <a:r>
              <a:rPr lang="fr-FR" dirty="0">
                <a:latin typeface="Calibri" pitchFamily="34" charset="0"/>
                <a:ea typeface="Batang" pitchFamily="18" charset="-127"/>
                <a:cs typeface="Calibri" pitchFamily="34" charset="0"/>
              </a:rPr>
              <a:t> </a:t>
            </a:r>
            <a:r>
              <a:rPr lang="fr-FR" dirty="0" smtClean="0">
                <a:latin typeface="Calibri" pitchFamily="34" charset="0"/>
                <a:ea typeface="Batang" pitchFamily="18" charset="-127"/>
                <a:cs typeface="Calibri" pitchFamily="34" charset="0"/>
              </a:rPr>
              <a:t>                                                                             </a:t>
            </a: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LA POSTE DU MALI, Tam </a:t>
            </a:r>
            <a:r>
              <a:rPr kumimoji="0" lang="fr-FR" b="0" i="0" u="none" strike="noStrike" cap="none" normalizeH="0" baseline="0" dirty="0" err="1" smtClean="0">
                <a:ln>
                  <a:noFill/>
                </a:ln>
                <a:solidFill>
                  <a:schemeClr val="tx1"/>
                </a:solidFill>
                <a:effectLst/>
                <a:latin typeface="Calibri" pitchFamily="34" charset="0"/>
                <a:ea typeface="Batang" pitchFamily="18" charset="-127"/>
                <a:cs typeface="Calibri" pitchFamily="34" charset="0"/>
              </a:rPr>
              <a:t>Logistics</a:t>
            </a: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et K-Express).</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Flèche droite 10"/>
          <p:cNvSpPr/>
          <p:nvPr/>
        </p:nvSpPr>
        <p:spPr>
          <a:xfrm>
            <a:off x="3500430" y="285728"/>
            <a:ext cx="500066"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1"/>
          <p:cNvGrpSpPr>
            <a:grpSpLocks/>
          </p:cNvGrpSpPr>
          <p:nvPr/>
        </p:nvGrpSpPr>
        <p:grpSpPr bwMode="auto">
          <a:xfrm>
            <a:off x="2285984" y="4143380"/>
            <a:ext cx="4143404" cy="2786082"/>
            <a:chOff x="1523999" y="1203456"/>
            <a:chExt cx="5684316" cy="4064433"/>
          </a:xfrm>
        </p:grpSpPr>
        <p:graphicFrame>
          <p:nvGraphicFramePr>
            <p:cNvPr id="3" name="Graphique 29"/>
            <p:cNvGraphicFramePr>
              <a:graphicFrameLocks/>
            </p:cNvGraphicFramePr>
            <p:nvPr/>
          </p:nvGraphicFramePr>
          <p:xfrm>
            <a:off x="1523999" y="1203456"/>
            <a:ext cx="5684316" cy="4064433"/>
          </p:xfrm>
          <a:graphic>
            <a:graphicData uri="http://schemas.openxmlformats.org/presentationml/2006/ole">
              <mc:AlternateContent xmlns:mc="http://schemas.openxmlformats.org/markup-compatibility/2006">
                <mc:Choice xmlns:v="urn:schemas-microsoft-com:vml" Requires="v">
                  <p:oleObj spid="_x0000_s76806" name="Graphique" r:id="rId4" imgW="6343616" imgH="4133985" progId="Excel.Sheet.8">
                    <p:embed/>
                  </p:oleObj>
                </mc:Choice>
                <mc:Fallback>
                  <p:oleObj name="Graphique" r:id="rId4" imgW="6343616" imgH="4133985" progId="Excel.Sheet.8">
                    <p:embed/>
                    <p:pic>
                      <p:nvPicPr>
                        <p:cNvPr id="0" name="Graphique 2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3999" y="1203456"/>
                          <a:ext cx="5684316" cy="40644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0"/>
            <p:cNvSpPr>
              <a:spLocks noChangeArrowheads="1"/>
            </p:cNvSpPr>
            <p:nvPr/>
          </p:nvSpPr>
          <p:spPr bwMode="auto">
            <a:xfrm>
              <a:off x="3928659" y="3108659"/>
              <a:ext cx="2428822" cy="7217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000000"/>
                  </a:solidFill>
                  <a:effectLst/>
                  <a:latin typeface="Calibri" pitchFamily="34" charset="0"/>
                  <a:ea typeface="Constantia" pitchFamily="18" charset="0"/>
                  <a:cs typeface="Calibri" pitchFamily="34" charset="0"/>
                </a:rPr>
                <a:t>Formel maitrisé 66 %          </a:t>
              </a:r>
              <a:r>
                <a:rPr kumimoji="0" lang="fr-FR"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31"/>
            <p:cNvSpPr>
              <a:spLocks noChangeArrowheads="1"/>
            </p:cNvSpPr>
            <p:nvPr/>
          </p:nvSpPr>
          <p:spPr bwMode="auto">
            <a:xfrm>
              <a:off x="2350769" y="1965537"/>
              <a:ext cx="1928707" cy="12743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rgbClr val="000000"/>
                  </a:solidFill>
                  <a:effectLst/>
                  <a:latin typeface="Calibri" pitchFamily="34" charset="0"/>
                  <a:ea typeface="Constantia" pitchFamily="18" charset="0"/>
                  <a:cs typeface="Calibri" pitchFamily="34" charset="0"/>
                </a:rPr>
                <a:t>Informel non</a:t>
              </a:r>
              <a:r>
                <a:rPr kumimoji="0" lang="fr-FR" sz="11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maitrisé                                                                                                             </a:t>
              </a:r>
              <a:r>
                <a:rPr kumimoji="0" lang="fr-FR" sz="1100" b="1" i="0" u="none" strike="noStrike" cap="none" normalizeH="0" baseline="0" dirty="0" smtClean="0">
                  <a:ln>
                    <a:noFill/>
                  </a:ln>
                  <a:solidFill>
                    <a:srgbClr val="000000"/>
                  </a:solidFill>
                  <a:effectLst/>
                  <a:latin typeface="Calibri" pitchFamily="34" charset="0"/>
                  <a:ea typeface="Constantia" pitchFamily="18" charset="0"/>
                  <a:cs typeface="Calibri" pitchFamily="34" charset="0"/>
                </a:rPr>
                <a:t>34 %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25603" name="Image 2"/>
          <p:cNvPicPr>
            <a:picLocks noChangeAspect="1" noChangeArrowheads="1"/>
          </p:cNvPicPr>
          <p:nvPr/>
        </p:nvPicPr>
        <p:blipFill>
          <a:blip r:embed="rId6"/>
          <a:srcRect/>
          <a:stretch>
            <a:fillRect/>
          </a:stretch>
        </p:blipFill>
        <p:spPr bwMode="auto">
          <a:xfrm>
            <a:off x="0" y="0"/>
            <a:ext cx="5267325" cy="3595688"/>
          </a:xfrm>
          <a:prstGeom prst="rect">
            <a:avLst/>
          </a:prstGeom>
          <a:noFill/>
          <a:ln w="9525">
            <a:noFill/>
            <a:miter lim="800000"/>
            <a:headEnd/>
            <a:tailEnd/>
          </a:ln>
        </p:spPr>
      </p:pic>
      <p:sp>
        <p:nvSpPr>
          <p:cNvPr id="8" name="Rectangle 7"/>
          <p:cNvSpPr/>
          <p:nvPr/>
        </p:nvSpPr>
        <p:spPr>
          <a:xfrm>
            <a:off x="5286412" y="603104"/>
            <a:ext cx="3714744" cy="2308324"/>
          </a:xfrm>
          <a:prstGeom prst="rect">
            <a:avLst/>
          </a:prstGeom>
        </p:spPr>
        <p:txBody>
          <a:bodyPr wrap="square">
            <a:spAutoFit/>
          </a:bodyPr>
          <a:lstStyle/>
          <a:p>
            <a:r>
              <a:rPr lang="fr-FR" dirty="0"/>
              <a:t>Cette prédominance de l’informel dans l’économie malienne et son manque de contribution à l’assiette fiscale représentent un handicap sérieux pour le développement économique du pays et </a:t>
            </a:r>
            <a:r>
              <a:rPr lang="fr-FR" b="1" u="sng" dirty="0"/>
              <a:t>les acteurs postaux de l’informel en font partie intégrante.</a:t>
            </a:r>
            <a:endParaRPr lang="fr-FR" dirty="0"/>
          </a:p>
        </p:txBody>
      </p:sp>
      <p:sp>
        <p:nvSpPr>
          <p:cNvPr id="25604" name="Rectangle 4"/>
          <p:cNvSpPr>
            <a:spLocks noChangeArrowheads="1"/>
          </p:cNvSpPr>
          <p:nvPr/>
        </p:nvSpPr>
        <p:spPr bwMode="auto">
          <a:xfrm>
            <a:off x="0" y="3702610"/>
            <a:ext cx="885828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1" u="none" strike="noStrike" cap="none" normalizeH="0" baseline="0" dirty="0" smtClean="0">
                <a:ln>
                  <a:noFill/>
                </a:ln>
                <a:solidFill>
                  <a:schemeClr val="tx1"/>
                </a:solidFill>
                <a:effectLst/>
                <a:latin typeface="Calibri" pitchFamily="34" charset="0"/>
                <a:ea typeface="Batang" pitchFamily="18" charset="-127"/>
                <a:cs typeface="Calibri" pitchFamily="34" charset="0"/>
              </a:rPr>
              <a:t>Hors secteur primaire, le poids de l’informel varie entre 31% et 34% sur la même période.</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9" name="Flèche droite 8"/>
          <p:cNvSpPr/>
          <p:nvPr/>
        </p:nvSpPr>
        <p:spPr>
          <a:xfrm>
            <a:off x="500034" y="71414"/>
            <a:ext cx="500066"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500034" y="214290"/>
            <a:ext cx="8572560"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Situation de l’informel Malien en rapport avec la zone UEMOA</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800" b="0"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Selon une étude du Fonds Monétaire International (FMI) publiée en juillet 2017, dans la zone UEMOA, le Togo occupe la meilleure place avec un secteur informel compris entre 20 et 30%. Il est le seul pays de la zone à se classer dans cette tranche.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800" b="0"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Le Burkina Faso, le Niger et la Guinée Bissau ressortent dans le même groupe que la Côte d’Ivoire avec un taux entre 30 et 40%. La Côte d’Ivoire, étant un pays à revenus intermédiaires affiche une moyenne de 35%. </a:t>
            </a:r>
          </a:p>
          <a:p>
            <a:pPr marL="0" marR="0" lvl="0" indent="0" algn="just" defTabSz="914400" rtl="0" eaLnBrk="0" fontAlgn="base" latinLnBrk="0" hangingPunct="0">
              <a:lnSpc>
                <a:spcPct val="100000"/>
              </a:lnSpc>
              <a:spcBef>
                <a:spcPct val="0"/>
              </a:spcBef>
              <a:spcAft>
                <a:spcPct val="0"/>
              </a:spcAft>
              <a:buClrTx/>
              <a:buSzTx/>
              <a:buFontTx/>
              <a:buNone/>
              <a:tabLst/>
            </a:pPr>
            <a:endParaRPr lang="fr-FR" sz="800" dirty="0" smtClean="0">
              <a:latin typeface="Calibri" pitchFamily="34" charset="0"/>
              <a:ea typeface="Batang" pitchFamily="18" charset="-127"/>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sng" strike="noStrike" cap="none" normalizeH="0" baseline="0" dirty="0" smtClean="0">
                <a:ln>
                  <a:noFill/>
                </a:ln>
                <a:solidFill>
                  <a:schemeClr val="tx1"/>
                </a:solidFill>
                <a:effectLst/>
                <a:latin typeface="Calibri" pitchFamily="34" charset="0"/>
                <a:ea typeface="Batang" pitchFamily="18" charset="-127"/>
                <a:cs typeface="Calibri" pitchFamily="34" charset="0"/>
              </a:rPr>
              <a:t>Le Mali, le Sénégal et le Bénin ont un secteur informel plus concentré dans leur économie.</a:t>
            </a: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Il représente entre 40 et 50% du PIB. </a:t>
            </a:r>
          </a:p>
          <a:p>
            <a:pPr marL="0" marR="0" lvl="0" indent="0" algn="just" defTabSz="914400" rtl="0" eaLnBrk="0" fontAlgn="base" latinLnBrk="0" hangingPunct="0">
              <a:lnSpc>
                <a:spcPct val="100000"/>
              </a:lnSpc>
              <a:spcBef>
                <a:spcPct val="0"/>
              </a:spcBef>
              <a:spcAft>
                <a:spcPct val="0"/>
              </a:spcAft>
              <a:buClrTx/>
              <a:buSzTx/>
              <a:buFontTx/>
              <a:buNone/>
              <a:tabLst/>
            </a:pPr>
            <a:endParaRPr lang="fr-FR" sz="900" dirty="0" smtClean="0">
              <a:latin typeface="Calibri" pitchFamily="34" charset="0"/>
              <a:ea typeface="Batang" pitchFamily="18" charset="-127"/>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A noter que l’économie informelle dans les pays développés représente entre 15 et 20% de l’activité économique.</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leau 2"/>
          <p:cNvGraphicFramePr>
            <a:graphicFrameLocks noGrp="1"/>
          </p:cNvGraphicFramePr>
          <p:nvPr/>
        </p:nvGraphicFramePr>
        <p:xfrm>
          <a:off x="285720" y="3941658"/>
          <a:ext cx="8429683" cy="2874264"/>
        </p:xfrm>
        <a:graphic>
          <a:graphicData uri="http://schemas.openxmlformats.org/drawingml/2006/table">
            <a:tbl>
              <a:tblPr/>
              <a:tblGrid>
                <a:gridCol w="1700905"/>
                <a:gridCol w="1701717"/>
                <a:gridCol w="1812352"/>
                <a:gridCol w="1785950"/>
                <a:gridCol w="1428759"/>
              </a:tblGrid>
              <a:tr h="330842">
                <a:tc rowSpan="2">
                  <a:txBody>
                    <a:bodyPr/>
                    <a:lstStyle/>
                    <a:p>
                      <a:pPr algn="just"/>
                      <a:endParaRPr lang="fr-FR" sz="2000" dirty="0">
                        <a:latin typeface="Times New Roman"/>
                        <a:ea typeface="Times New Roman"/>
                      </a:endParaRPr>
                    </a:p>
                    <a:p>
                      <a:pPr algn="just"/>
                      <a:r>
                        <a:rPr lang="fr-FR" sz="1400" i="1" dirty="0">
                          <a:solidFill>
                            <a:srgbClr val="000000"/>
                          </a:solidFill>
                          <a:latin typeface="Arial"/>
                          <a:ea typeface="Times New Roman"/>
                        </a:rPr>
                        <a:t>Classement des pays d’Afrique subsaharienne en fonction du pourcentage du secteur informel dans leur économie</a:t>
                      </a:r>
                      <a:r>
                        <a:rPr lang="fr-FR" sz="1400" dirty="0">
                          <a:solidFill>
                            <a:srgbClr val="222222"/>
                          </a:solidFill>
                          <a:latin typeface="Arial"/>
                          <a:ea typeface="Times New Roman"/>
                        </a:rPr>
                        <a:t> </a:t>
                      </a:r>
                      <a:endParaRPr lang="fr-FR" sz="2000" dirty="0">
                        <a:latin typeface="Times New Roman"/>
                        <a:ea typeface="Times New Roman"/>
                      </a:endParaRPr>
                    </a:p>
                  </a:txBody>
                  <a:tcPr marL="64730" marR="64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200" b="1" dirty="0">
                          <a:solidFill>
                            <a:schemeClr val="bg1"/>
                          </a:solidFill>
                          <a:latin typeface="Arial"/>
                          <a:ea typeface="Times New Roman"/>
                          <a:cs typeface="Times New Roman"/>
                        </a:rPr>
                        <a:t>Entre 20 et 30% du PIB</a:t>
                      </a:r>
                      <a:endParaRPr lang="fr-FR" sz="1400" b="1" dirty="0">
                        <a:solidFill>
                          <a:schemeClr val="bg1"/>
                        </a:solidFill>
                        <a:latin typeface="Calibri"/>
                        <a:ea typeface="Batang"/>
                        <a:cs typeface="Times New Roman"/>
                      </a:endParaRPr>
                    </a:p>
                  </a:txBody>
                  <a:tcPr marL="64730" marR="64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fr-FR" sz="1200" b="1" dirty="0">
                          <a:solidFill>
                            <a:schemeClr val="bg1"/>
                          </a:solidFill>
                          <a:latin typeface="Arial"/>
                          <a:ea typeface="Times New Roman"/>
                          <a:cs typeface="Times New Roman"/>
                        </a:rPr>
                        <a:t>Entre 30 et 40% du PIB</a:t>
                      </a:r>
                      <a:endParaRPr lang="fr-FR" sz="1400" b="1" dirty="0">
                        <a:solidFill>
                          <a:schemeClr val="bg1"/>
                        </a:solidFill>
                        <a:latin typeface="Calibri"/>
                        <a:ea typeface="Batang"/>
                        <a:cs typeface="Times New Roman"/>
                      </a:endParaRPr>
                    </a:p>
                  </a:txBody>
                  <a:tcPr marL="64730" marR="64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fr-FR" sz="1200" b="1" dirty="0">
                          <a:solidFill>
                            <a:schemeClr val="bg1"/>
                          </a:solidFill>
                          <a:latin typeface="Arial"/>
                          <a:ea typeface="Times New Roman"/>
                          <a:cs typeface="Times New Roman"/>
                        </a:rPr>
                        <a:t>Entre 40 et 50% du PIB</a:t>
                      </a:r>
                      <a:endParaRPr lang="fr-FR" sz="1400" b="1" dirty="0">
                        <a:solidFill>
                          <a:schemeClr val="bg1"/>
                        </a:solidFill>
                        <a:latin typeface="Calibri"/>
                        <a:ea typeface="Batang"/>
                        <a:cs typeface="Times New Roman"/>
                      </a:endParaRPr>
                    </a:p>
                  </a:txBody>
                  <a:tcPr marL="64730" marR="64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fr-FR" sz="1800" b="1" dirty="0">
                          <a:solidFill>
                            <a:schemeClr val="bg1"/>
                          </a:solidFill>
                          <a:latin typeface="Arial"/>
                          <a:ea typeface="Times New Roman"/>
                          <a:cs typeface="Times New Roman"/>
                        </a:rPr>
                        <a:t>+</a:t>
                      </a:r>
                      <a:r>
                        <a:rPr lang="fr-FR" sz="1200" b="1" dirty="0">
                          <a:solidFill>
                            <a:schemeClr val="bg1"/>
                          </a:solidFill>
                          <a:latin typeface="Arial"/>
                          <a:ea typeface="Times New Roman"/>
                          <a:cs typeface="Times New Roman"/>
                        </a:rPr>
                        <a:t> de 50 % du PIB</a:t>
                      </a:r>
                      <a:endParaRPr lang="fr-FR" sz="1400" b="1" dirty="0">
                        <a:solidFill>
                          <a:schemeClr val="bg1"/>
                        </a:solidFill>
                        <a:latin typeface="Calibri"/>
                        <a:ea typeface="Batang"/>
                        <a:cs typeface="Times New Roman"/>
                      </a:endParaRPr>
                    </a:p>
                  </a:txBody>
                  <a:tcPr marL="64730" marR="64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1790621">
                <a:tc vMerge="1">
                  <a:txBody>
                    <a:bodyPr/>
                    <a:lstStyle/>
                    <a:p>
                      <a:endParaRPr lang="fr-FR"/>
                    </a:p>
                  </a:txBody>
                  <a:tcPr/>
                </a:tc>
                <a:tc>
                  <a:txBody>
                    <a:bodyPr/>
                    <a:lstStyle/>
                    <a:p>
                      <a:pPr algn="just">
                        <a:lnSpc>
                          <a:spcPct val="115000"/>
                        </a:lnSpc>
                        <a:spcAft>
                          <a:spcPts val="1000"/>
                        </a:spcAft>
                      </a:pPr>
                      <a:endParaRPr lang="fr-FR" sz="600">
                        <a:solidFill>
                          <a:srgbClr val="000000"/>
                        </a:solidFill>
                        <a:latin typeface="Arial"/>
                        <a:ea typeface="Times New Roman"/>
                        <a:cs typeface="Times New Roman"/>
                      </a:endParaRPr>
                    </a:p>
                    <a:p>
                      <a:pPr algn="just">
                        <a:lnSpc>
                          <a:spcPct val="115000"/>
                        </a:lnSpc>
                        <a:spcAft>
                          <a:spcPts val="1000"/>
                        </a:spcAft>
                      </a:pPr>
                      <a:r>
                        <a:rPr lang="fr-FR" sz="1400">
                          <a:solidFill>
                            <a:srgbClr val="000000"/>
                          </a:solidFill>
                          <a:latin typeface="Arial"/>
                          <a:ea typeface="Times New Roman"/>
                          <a:cs typeface="Times New Roman"/>
                        </a:rPr>
                        <a:t>-Maurice-Afrique du Sud-Namibie -Cameroun-Botswana-Togo        -Burundi-Comores</a:t>
                      </a:r>
                      <a:endParaRPr lang="fr-FR" sz="1600">
                        <a:latin typeface="Calibri"/>
                        <a:ea typeface="Batang"/>
                        <a:cs typeface="Times New Roman"/>
                      </a:endParaRPr>
                    </a:p>
                  </a:txBody>
                  <a:tcPr marL="64730" marR="64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fr-FR" sz="1400" dirty="0" smtClean="0">
                          <a:solidFill>
                            <a:srgbClr val="000000"/>
                          </a:solidFill>
                          <a:latin typeface="Arial"/>
                          <a:ea typeface="Times New Roman"/>
                          <a:cs typeface="Times New Roman"/>
                        </a:rPr>
                        <a:t>-</a:t>
                      </a:r>
                      <a:r>
                        <a:rPr lang="fr-FR" sz="1400" dirty="0">
                          <a:solidFill>
                            <a:srgbClr val="000000"/>
                          </a:solidFill>
                          <a:latin typeface="Arial"/>
                          <a:ea typeface="Times New Roman"/>
                          <a:cs typeface="Times New Roman"/>
                        </a:rPr>
                        <a:t>Rwanda-Kenya        -Niger-Burkina Faso-Malawi-Côte d’Ivoire-Zambie-Mozambique-RDC-Libéria-Guinée-Lesotho-Guinée-Bissau-Madagascar-Ghana-Congo-Ouganda</a:t>
                      </a:r>
                      <a:endParaRPr lang="fr-FR" sz="1600" dirty="0">
                        <a:latin typeface="Calibri"/>
                        <a:ea typeface="Batang"/>
                        <a:cs typeface="Times New Roman"/>
                      </a:endParaRPr>
                    </a:p>
                  </a:txBody>
                  <a:tcPr marL="64730" marR="64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fr-FR" sz="700">
                        <a:solidFill>
                          <a:srgbClr val="000000"/>
                        </a:solidFill>
                        <a:latin typeface="Arial"/>
                        <a:ea typeface="Times New Roman"/>
                        <a:cs typeface="Times New Roman"/>
                      </a:endParaRPr>
                    </a:p>
                    <a:p>
                      <a:pPr algn="just">
                        <a:lnSpc>
                          <a:spcPct val="115000"/>
                        </a:lnSpc>
                        <a:spcAft>
                          <a:spcPts val="1000"/>
                        </a:spcAft>
                      </a:pPr>
                      <a:r>
                        <a:rPr lang="fr-FR" sz="1400">
                          <a:solidFill>
                            <a:srgbClr val="000000"/>
                          </a:solidFill>
                          <a:latin typeface="Arial"/>
                          <a:ea typeface="Times New Roman"/>
                          <a:cs typeface="Times New Roman"/>
                        </a:rPr>
                        <a:t>-</a:t>
                      </a:r>
                      <a:r>
                        <a:rPr lang="fr-FR" sz="1600" b="1">
                          <a:solidFill>
                            <a:srgbClr val="000000"/>
                          </a:solidFill>
                          <a:latin typeface="Arial"/>
                          <a:ea typeface="Times New Roman"/>
                          <a:cs typeface="Times New Roman"/>
                        </a:rPr>
                        <a:t>Mali</a:t>
                      </a:r>
                      <a:r>
                        <a:rPr lang="fr-FR" sz="1400">
                          <a:solidFill>
                            <a:srgbClr val="000000"/>
                          </a:solidFill>
                          <a:latin typeface="Arial"/>
                          <a:ea typeface="Times New Roman"/>
                          <a:cs typeface="Times New Roman"/>
                        </a:rPr>
                        <a:t>-Sénégal-Guinée Equatoriale-Tchad-Sierra Leone-République centrafricaine-Zimbabwe-Gabon-Angola-Bénin</a:t>
                      </a:r>
                      <a:r>
                        <a:rPr lang="fr-FR" sz="1400">
                          <a:solidFill>
                            <a:srgbClr val="222222"/>
                          </a:solidFill>
                          <a:latin typeface="Arial"/>
                          <a:ea typeface="Times New Roman"/>
                          <a:cs typeface="Times New Roman"/>
                        </a:rPr>
                        <a:t> </a:t>
                      </a:r>
                      <a:endParaRPr lang="fr-FR" sz="1600">
                        <a:latin typeface="Calibri"/>
                        <a:ea typeface="Batang"/>
                        <a:cs typeface="Times New Roman"/>
                      </a:endParaRPr>
                    </a:p>
                  </a:txBody>
                  <a:tcPr marL="64730" marR="64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fr-FR" sz="700" dirty="0">
                        <a:solidFill>
                          <a:srgbClr val="000000"/>
                        </a:solidFill>
                        <a:latin typeface="Arial"/>
                        <a:ea typeface="Times New Roman"/>
                        <a:cs typeface="Times New Roman"/>
                      </a:endParaRPr>
                    </a:p>
                    <a:p>
                      <a:pPr algn="just">
                        <a:lnSpc>
                          <a:spcPct val="115000"/>
                        </a:lnSpc>
                        <a:spcAft>
                          <a:spcPts val="1000"/>
                        </a:spcAft>
                      </a:pPr>
                      <a:r>
                        <a:rPr lang="fr-FR" sz="1400" dirty="0">
                          <a:solidFill>
                            <a:srgbClr val="000000"/>
                          </a:solidFill>
                          <a:latin typeface="Arial"/>
                          <a:ea typeface="Times New Roman"/>
                          <a:cs typeface="Times New Roman"/>
                        </a:rPr>
                        <a:t>-Tanzanie-Nigéria</a:t>
                      </a:r>
                      <a:endParaRPr lang="fr-FR" sz="1600" dirty="0">
                        <a:latin typeface="Calibri"/>
                        <a:ea typeface="Batang"/>
                        <a:cs typeface="Times New Roman"/>
                      </a:endParaRPr>
                    </a:p>
                  </a:txBody>
                  <a:tcPr marL="64730" marR="64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Flèche droite 3"/>
          <p:cNvSpPr/>
          <p:nvPr/>
        </p:nvSpPr>
        <p:spPr>
          <a:xfrm>
            <a:off x="-32" y="357166"/>
            <a:ext cx="500066"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95930" y="4071942"/>
          <a:ext cx="8976664" cy="1531487"/>
        </p:xfrm>
        <a:graphic>
          <a:graphicData uri="http://schemas.openxmlformats.org/drawingml/2006/table">
            <a:tbl>
              <a:tblPr/>
              <a:tblGrid>
                <a:gridCol w="1214413"/>
                <a:gridCol w="856382"/>
                <a:gridCol w="1403793"/>
                <a:gridCol w="879910"/>
                <a:gridCol w="1274251"/>
                <a:gridCol w="918283"/>
                <a:gridCol w="651258"/>
                <a:gridCol w="749161"/>
                <a:gridCol w="1029213"/>
              </a:tblGrid>
              <a:tr h="409823">
                <a:tc>
                  <a:txBody>
                    <a:bodyPr/>
                    <a:lstStyle/>
                    <a:p>
                      <a:pPr algn="just">
                        <a:lnSpc>
                          <a:spcPct val="115000"/>
                        </a:lnSpc>
                        <a:spcAft>
                          <a:spcPts val="0"/>
                        </a:spcAft>
                      </a:pPr>
                      <a:r>
                        <a:rPr lang="fr-FR" sz="1600" dirty="0">
                          <a:latin typeface="Calibri"/>
                          <a:ea typeface="Batang"/>
                          <a:cs typeface="Times New Roman"/>
                        </a:rPr>
                        <a:t>(%)</a:t>
                      </a:r>
                      <a:endParaRPr lang="fr-FR" sz="1400" dirty="0">
                        <a:latin typeface="Calibri"/>
                        <a:ea typeface="Batang"/>
                        <a:cs typeface="Times New Roman"/>
                      </a:endParaRPr>
                    </a:p>
                  </a:txBody>
                  <a:tcPr marL="66819" marR="6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600">
                          <a:latin typeface="Calibri"/>
                          <a:ea typeface="Batang"/>
                          <a:cs typeface="Times New Roman"/>
                        </a:rPr>
                        <a:t>Cotonou</a:t>
                      </a:r>
                      <a:endParaRPr lang="fr-FR" sz="1400">
                        <a:latin typeface="Calibri"/>
                        <a:ea typeface="Batang"/>
                        <a:cs typeface="Times New Roman"/>
                      </a:endParaRPr>
                    </a:p>
                  </a:txBody>
                  <a:tcPr marL="66819" marR="6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600">
                          <a:latin typeface="Calibri"/>
                          <a:ea typeface="Batang"/>
                          <a:cs typeface="Times New Roman"/>
                        </a:rPr>
                        <a:t>Ouagadougou</a:t>
                      </a:r>
                      <a:endParaRPr lang="fr-FR" sz="1400">
                        <a:latin typeface="Calibri"/>
                        <a:ea typeface="Batang"/>
                        <a:cs typeface="Times New Roman"/>
                      </a:endParaRPr>
                    </a:p>
                  </a:txBody>
                  <a:tcPr marL="66819" marR="6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600">
                          <a:latin typeface="Calibri"/>
                          <a:ea typeface="Batang"/>
                          <a:cs typeface="Times New Roman"/>
                        </a:rPr>
                        <a:t>Abidjan</a:t>
                      </a:r>
                      <a:endParaRPr lang="fr-FR" sz="1400">
                        <a:latin typeface="Calibri"/>
                        <a:ea typeface="Batang"/>
                        <a:cs typeface="Times New Roman"/>
                      </a:endParaRPr>
                    </a:p>
                  </a:txBody>
                  <a:tcPr marL="66819" marR="6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kumimoji="0" lang="fr-FR" sz="2000" b="1" i="0" u="none" strike="noStrike" kern="1200" cap="none" normalizeH="0" baseline="0" dirty="0" smtClean="0">
                          <a:ln>
                            <a:noFill/>
                          </a:ln>
                          <a:solidFill>
                            <a:schemeClr val="bg1"/>
                          </a:solidFill>
                          <a:effectLst/>
                          <a:latin typeface="Calibri" pitchFamily="34" charset="0"/>
                          <a:ea typeface="Batang" pitchFamily="18" charset="-127"/>
                          <a:cs typeface="Calibri" pitchFamily="34" charset="0"/>
                        </a:rPr>
                        <a:t>Bamako</a:t>
                      </a:r>
                    </a:p>
                  </a:txBody>
                  <a:tcPr marL="66819" marR="6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just">
                        <a:lnSpc>
                          <a:spcPct val="115000"/>
                        </a:lnSpc>
                        <a:spcAft>
                          <a:spcPts val="0"/>
                        </a:spcAft>
                      </a:pPr>
                      <a:r>
                        <a:rPr lang="fr-FR" sz="1600">
                          <a:latin typeface="Calibri"/>
                          <a:ea typeface="Batang"/>
                          <a:cs typeface="Times New Roman"/>
                        </a:rPr>
                        <a:t>Niamey</a:t>
                      </a:r>
                      <a:endParaRPr lang="fr-FR" sz="1400">
                        <a:latin typeface="Calibri"/>
                        <a:ea typeface="Batang"/>
                        <a:cs typeface="Times New Roman"/>
                      </a:endParaRPr>
                    </a:p>
                  </a:txBody>
                  <a:tcPr marL="66819" marR="6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600">
                          <a:latin typeface="Calibri"/>
                          <a:ea typeface="Batang"/>
                          <a:cs typeface="Times New Roman"/>
                        </a:rPr>
                        <a:t>Dakar</a:t>
                      </a:r>
                      <a:endParaRPr lang="fr-FR" sz="1400">
                        <a:latin typeface="Calibri"/>
                        <a:ea typeface="Batang"/>
                        <a:cs typeface="Times New Roman"/>
                      </a:endParaRPr>
                    </a:p>
                  </a:txBody>
                  <a:tcPr marL="66819" marR="6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600">
                          <a:latin typeface="Calibri"/>
                          <a:ea typeface="Batang"/>
                          <a:cs typeface="Times New Roman"/>
                        </a:rPr>
                        <a:t>Lomé</a:t>
                      </a:r>
                      <a:endParaRPr lang="fr-FR" sz="1400">
                        <a:latin typeface="Calibri"/>
                        <a:ea typeface="Batang"/>
                        <a:cs typeface="Times New Roman"/>
                      </a:endParaRPr>
                    </a:p>
                  </a:txBody>
                  <a:tcPr marL="66819" marR="6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600">
                          <a:latin typeface="Calibri"/>
                          <a:ea typeface="Batang"/>
                          <a:cs typeface="Times New Roman"/>
                        </a:rPr>
                        <a:t>Ensemble</a:t>
                      </a:r>
                      <a:endParaRPr lang="fr-FR" sz="1400">
                        <a:latin typeface="Calibri"/>
                        <a:ea typeface="Batang"/>
                        <a:cs typeface="Times New Roman"/>
                      </a:endParaRPr>
                    </a:p>
                  </a:txBody>
                  <a:tcPr marL="66819" marR="6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4735">
                <a:tc>
                  <a:txBody>
                    <a:bodyPr/>
                    <a:lstStyle/>
                    <a:p>
                      <a:pPr algn="just">
                        <a:lnSpc>
                          <a:spcPct val="115000"/>
                        </a:lnSpc>
                        <a:spcAft>
                          <a:spcPts val="0"/>
                        </a:spcAft>
                      </a:pPr>
                      <a:r>
                        <a:rPr lang="fr-FR" sz="1600" dirty="0">
                          <a:latin typeface="Calibri"/>
                          <a:ea typeface="Batang"/>
                          <a:cs typeface="Times New Roman"/>
                        </a:rPr>
                        <a:t>Industrie</a:t>
                      </a:r>
                      <a:endParaRPr lang="fr-FR" sz="1400" dirty="0">
                        <a:latin typeface="Calibri"/>
                        <a:ea typeface="Batang"/>
                        <a:cs typeface="Times New Roman"/>
                      </a:endParaRPr>
                    </a:p>
                    <a:p>
                      <a:pPr algn="just">
                        <a:lnSpc>
                          <a:spcPct val="115000"/>
                        </a:lnSpc>
                        <a:spcAft>
                          <a:spcPts val="0"/>
                        </a:spcAft>
                      </a:pPr>
                      <a:r>
                        <a:rPr lang="fr-FR" sz="1600" dirty="0">
                          <a:latin typeface="Calibri"/>
                          <a:ea typeface="Batang"/>
                          <a:cs typeface="Times New Roman"/>
                        </a:rPr>
                        <a:t>Commerce </a:t>
                      </a:r>
                      <a:endParaRPr lang="fr-FR" sz="1400" dirty="0">
                        <a:latin typeface="Calibri"/>
                        <a:ea typeface="Batang"/>
                        <a:cs typeface="Times New Roman"/>
                      </a:endParaRPr>
                    </a:p>
                    <a:p>
                      <a:pPr algn="just">
                        <a:lnSpc>
                          <a:spcPct val="115000"/>
                        </a:lnSpc>
                        <a:spcAft>
                          <a:spcPts val="0"/>
                        </a:spcAft>
                      </a:pPr>
                      <a:r>
                        <a:rPr lang="fr-FR" sz="1600" dirty="0">
                          <a:latin typeface="Calibri"/>
                          <a:ea typeface="Batang"/>
                          <a:cs typeface="Times New Roman"/>
                        </a:rPr>
                        <a:t>Services</a:t>
                      </a:r>
                      <a:endParaRPr lang="fr-FR" sz="1400" dirty="0">
                        <a:latin typeface="Calibri"/>
                        <a:ea typeface="Batang"/>
                        <a:cs typeface="Times New Roman"/>
                      </a:endParaRPr>
                    </a:p>
                  </a:txBody>
                  <a:tcPr marL="66819" marR="6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latin typeface="Calibri"/>
                          <a:ea typeface="Batang"/>
                          <a:cs typeface="Times New Roman"/>
                        </a:rPr>
                        <a:t>37,1</a:t>
                      </a:r>
                      <a:endParaRPr lang="fr-FR" sz="1400">
                        <a:latin typeface="Calibri"/>
                        <a:ea typeface="Batang"/>
                        <a:cs typeface="Times New Roman"/>
                      </a:endParaRPr>
                    </a:p>
                    <a:p>
                      <a:pPr algn="ctr">
                        <a:lnSpc>
                          <a:spcPct val="115000"/>
                        </a:lnSpc>
                        <a:spcAft>
                          <a:spcPts val="0"/>
                        </a:spcAft>
                      </a:pPr>
                      <a:r>
                        <a:rPr lang="fr-FR" sz="1600">
                          <a:latin typeface="Calibri"/>
                          <a:ea typeface="Batang"/>
                          <a:cs typeface="Times New Roman"/>
                        </a:rPr>
                        <a:t>29,3</a:t>
                      </a:r>
                      <a:endParaRPr lang="fr-FR" sz="1400">
                        <a:latin typeface="Calibri"/>
                        <a:ea typeface="Batang"/>
                        <a:cs typeface="Times New Roman"/>
                      </a:endParaRPr>
                    </a:p>
                    <a:p>
                      <a:pPr algn="ctr">
                        <a:lnSpc>
                          <a:spcPct val="115000"/>
                        </a:lnSpc>
                        <a:spcAft>
                          <a:spcPts val="0"/>
                        </a:spcAft>
                      </a:pPr>
                      <a:r>
                        <a:rPr lang="fr-FR" sz="1600">
                          <a:latin typeface="Calibri"/>
                          <a:ea typeface="Batang"/>
                          <a:cs typeface="Times New Roman"/>
                        </a:rPr>
                        <a:t>32,7</a:t>
                      </a:r>
                      <a:endParaRPr lang="fr-FR" sz="1400">
                        <a:latin typeface="Calibri"/>
                        <a:ea typeface="Batang"/>
                        <a:cs typeface="Times New Roman"/>
                      </a:endParaRPr>
                    </a:p>
                  </a:txBody>
                  <a:tcPr marL="66819" marR="6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latin typeface="Calibri"/>
                          <a:ea typeface="Batang"/>
                          <a:cs typeface="Times New Roman"/>
                        </a:rPr>
                        <a:t>36,5</a:t>
                      </a:r>
                      <a:endParaRPr lang="fr-FR" sz="1400">
                        <a:latin typeface="Calibri"/>
                        <a:ea typeface="Batang"/>
                        <a:cs typeface="Times New Roman"/>
                      </a:endParaRPr>
                    </a:p>
                    <a:p>
                      <a:pPr algn="ctr">
                        <a:lnSpc>
                          <a:spcPct val="115000"/>
                        </a:lnSpc>
                        <a:spcAft>
                          <a:spcPts val="0"/>
                        </a:spcAft>
                      </a:pPr>
                      <a:r>
                        <a:rPr lang="fr-FR" sz="1600">
                          <a:latin typeface="Calibri"/>
                          <a:ea typeface="Batang"/>
                          <a:cs typeface="Times New Roman"/>
                        </a:rPr>
                        <a:t>32,3</a:t>
                      </a:r>
                      <a:endParaRPr lang="fr-FR" sz="1400">
                        <a:latin typeface="Calibri"/>
                        <a:ea typeface="Batang"/>
                        <a:cs typeface="Times New Roman"/>
                      </a:endParaRPr>
                    </a:p>
                    <a:p>
                      <a:pPr algn="ctr">
                        <a:lnSpc>
                          <a:spcPct val="115000"/>
                        </a:lnSpc>
                        <a:spcAft>
                          <a:spcPts val="0"/>
                        </a:spcAft>
                      </a:pPr>
                      <a:r>
                        <a:rPr lang="fr-FR" sz="1600">
                          <a:latin typeface="Calibri"/>
                          <a:ea typeface="Batang"/>
                          <a:cs typeface="Times New Roman"/>
                        </a:rPr>
                        <a:t>44,7</a:t>
                      </a:r>
                      <a:endParaRPr lang="fr-FR" sz="1400">
                        <a:latin typeface="Calibri"/>
                        <a:ea typeface="Batang"/>
                        <a:cs typeface="Times New Roman"/>
                      </a:endParaRPr>
                    </a:p>
                  </a:txBody>
                  <a:tcPr marL="66819" marR="6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latin typeface="Calibri"/>
                          <a:ea typeface="Batang"/>
                          <a:cs typeface="Times New Roman"/>
                        </a:rPr>
                        <a:t>46,9</a:t>
                      </a:r>
                      <a:endParaRPr lang="fr-FR" sz="1400">
                        <a:latin typeface="Calibri"/>
                        <a:ea typeface="Batang"/>
                        <a:cs typeface="Times New Roman"/>
                      </a:endParaRPr>
                    </a:p>
                    <a:p>
                      <a:pPr algn="ctr">
                        <a:lnSpc>
                          <a:spcPct val="115000"/>
                        </a:lnSpc>
                        <a:spcAft>
                          <a:spcPts val="0"/>
                        </a:spcAft>
                      </a:pPr>
                      <a:r>
                        <a:rPr lang="fr-FR" sz="1600">
                          <a:latin typeface="Calibri"/>
                          <a:ea typeface="Batang"/>
                          <a:cs typeface="Times New Roman"/>
                        </a:rPr>
                        <a:t>25,9</a:t>
                      </a:r>
                      <a:endParaRPr lang="fr-FR" sz="1400">
                        <a:latin typeface="Calibri"/>
                        <a:ea typeface="Batang"/>
                        <a:cs typeface="Times New Roman"/>
                      </a:endParaRPr>
                    </a:p>
                    <a:p>
                      <a:pPr algn="ctr">
                        <a:lnSpc>
                          <a:spcPct val="115000"/>
                        </a:lnSpc>
                        <a:spcAft>
                          <a:spcPts val="0"/>
                        </a:spcAft>
                      </a:pPr>
                      <a:r>
                        <a:rPr lang="fr-FR" sz="1600">
                          <a:latin typeface="Calibri"/>
                          <a:ea typeface="Batang"/>
                          <a:cs typeface="Times New Roman"/>
                        </a:rPr>
                        <a:t>45,5</a:t>
                      </a:r>
                      <a:endParaRPr lang="fr-FR" sz="1400">
                        <a:latin typeface="Calibri"/>
                        <a:ea typeface="Batang"/>
                        <a:cs typeface="Times New Roman"/>
                      </a:endParaRPr>
                    </a:p>
                  </a:txBody>
                  <a:tcPr marL="66819" marR="6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solidFill>
                            <a:schemeClr val="bg1"/>
                          </a:solidFill>
                          <a:latin typeface="Calibri"/>
                          <a:ea typeface="Batang"/>
                          <a:cs typeface="Times New Roman"/>
                        </a:rPr>
                        <a:t>32,9</a:t>
                      </a:r>
                      <a:endParaRPr lang="fr-FR" sz="1400" b="1">
                        <a:solidFill>
                          <a:schemeClr val="bg1"/>
                        </a:solidFill>
                        <a:latin typeface="Calibri"/>
                        <a:ea typeface="Batang"/>
                        <a:cs typeface="Times New Roman"/>
                      </a:endParaRPr>
                    </a:p>
                    <a:p>
                      <a:pPr algn="ctr">
                        <a:lnSpc>
                          <a:spcPct val="115000"/>
                        </a:lnSpc>
                        <a:spcAft>
                          <a:spcPts val="0"/>
                        </a:spcAft>
                      </a:pPr>
                      <a:r>
                        <a:rPr lang="fr-FR" sz="1600" b="1">
                          <a:solidFill>
                            <a:schemeClr val="bg1"/>
                          </a:solidFill>
                          <a:latin typeface="Calibri"/>
                          <a:ea typeface="Batang"/>
                          <a:cs typeface="Times New Roman"/>
                        </a:rPr>
                        <a:t>25,2</a:t>
                      </a:r>
                      <a:endParaRPr lang="fr-FR" sz="1400" b="1">
                        <a:solidFill>
                          <a:schemeClr val="bg1"/>
                        </a:solidFill>
                        <a:latin typeface="Calibri"/>
                        <a:ea typeface="Batang"/>
                        <a:cs typeface="Times New Roman"/>
                      </a:endParaRPr>
                    </a:p>
                    <a:p>
                      <a:pPr algn="ctr">
                        <a:lnSpc>
                          <a:spcPct val="115000"/>
                        </a:lnSpc>
                        <a:spcAft>
                          <a:spcPts val="0"/>
                        </a:spcAft>
                      </a:pPr>
                      <a:r>
                        <a:rPr lang="fr-FR" sz="1600" b="1">
                          <a:solidFill>
                            <a:schemeClr val="bg1"/>
                          </a:solidFill>
                          <a:latin typeface="Calibri"/>
                          <a:ea typeface="Batang"/>
                          <a:cs typeface="Times New Roman"/>
                        </a:rPr>
                        <a:t>32,3</a:t>
                      </a:r>
                      <a:endParaRPr lang="fr-FR" sz="1400" b="1">
                        <a:solidFill>
                          <a:schemeClr val="bg1"/>
                        </a:solidFill>
                        <a:latin typeface="Calibri"/>
                        <a:ea typeface="Batang"/>
                        <a:cs typeface="Times New Roman"/>
                      </a:endParaRPr>
                    </a:p>
                  </a:txBody>
                  <a:tcPr marL="66819" marR="6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fr-FR" sz="1600">
                          <a:latin typeface="Calibri"/>
                          <a:ea typeface="Batang"/>
                          <a:cs typeface="Times New Roman"/>
                        </a:rPr>
                        <a:t>33,1</a:t>
                      </a:r>
                      <a:endParaRPr lang="fr-FR" sz="1400">
                        <a:latin typeface="Calibri"/>
                        <a:ea typeface="Batang"/>
                        <a:cs typeface="Times New Roman"/>
                      </a:endParaRPr>
                    </a:p>
                    <a:p>
                      <a:pPr algn="ctr">
                        <a:lnSpc>
                          <a:spcPct val="115000"/>
                        </a:lnSpc>
                        <a:spcAft>
                          <a:spcPts val="0"/>
                        </a:spcAft>
                      </a:pPr>
                      <a:r>
                        <a:rPr lang="fr-FR" sz="1600">
                          <a:latin typeface="Calibri"/>
                          <a:ea typeface="Batang"/>
                          <a:cs typeface="Times New Roman"/>
                        </a:rPr>
                        <a:t>31,9</a:t>
                      </a:r>
                      <a:endParaRPr lang="fr-FR" sz="1400">
                        <a:latin typeface="Calibri"/>
                        <a:ea typeface="Batang"/>
                        <a:cs typeface="Times New Roman"/>
                      </a:endParaRPr>
                    </a:p>
                    <a:p>
                      <a:pPr algn="ctr">
                        <a:lnSpc>
                          <a:spcPct val="115000"/>
                        </a:lnSpc>
                        <a:spcAft>
                          <a:spcPts val="0"/>
                        </a:spcAft>
                      </a:pPr>
                      <a:r>
                        <a:rPr lang="fr-FR" sz="1600">
                          <a:latin typeface="Calibri"/>
                          <a:ea typeface="Batang"/>
                          <a:cs typeface="Times New Roman"/>
                        </a:rPr>
                        <a:t>36,7</a:t>
                      </a:r>
                      <a:endParaRPr lang="fr-FR" sz="1400">
                        <a:latin typeface="Calibri"/>
                        <a:ea typeface="Batang"/>
                        <a:cs typeface="Times New Roman"/>
                      </a:endParaRPr>
                    </a:p>
                  </a:txBody>
                  <a:tcPr marL="66819" marR="6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latin typeface="Calibri"/>
                          <a:ea typeface="Batang"/>
                          <a:cs typeface="Times New Roman"/>
                        </a:rPr>
                        <a:t>46,9</a:t>
                      </a:r>
                      <a:endParaRPr lang="fr-FR" sz="1400">
                        <a:latin typeface="Calibri"/>
                        <a:ea typeface="Batang"/>
                        <a:cs typeface="Times New Roman"/>
                      </a:endParaRPr>
                    </a:p>
                    <a:p>
                      <a:pPr algn="ctr">
                        <a:lnSpc>
                          <a:spcPct val="115000"/>
                        </a:lnSpc>
                        <a:spcAft>
                          <a:spcPts val="0"/>
                        </a:spcAft>
                      </a:pPr>
                      <a:r>
                        <a:rPr lang="fr-FR" sz="1600">
                          <a:latin typeface="Calibri"/>
                          <a:ea typeface="Batang"/>
                          <a:cs typeface="Times New Roman"/>
                        </a:rPr>
                        <a:t>42,2</a:t>
                      </a:r>
                      <a:endParaRPr lang="fr-FR" sz="1400">
                        <a:latin typeface="Calibri"/>
                        <a:ea typeface="Batang"/>
                        <a:cs typeface="Times New Roman"/>
                      </a:endParaRPr>
                    </a:p>
                    <a:p>
                      <a:pPr algn="ctr">
                        <a:lnSpc>
                          <a:spcPct val="115000"/>
                        </a:lnSpc>
                        <a:spcAft>
                          <a:spcPts val="0"/>
                        </a:spcAft>
                      </a:pPr>
                      <a:r>
                        <a:rPr lang="fr-FR" sz="1600">
                          <a:latin typeface="Calibri"/>
                          <a:ea typeface="Batang"/>
                          <a:cs typeface="Times New Roman"/>
                        </a:rPr>
                        <a:t>44,2</a:t>
                      </a:r>
                      <a:endParaRPr lang="fr-FR" sz="1400">
                        <a:latin typeface="Calibri"/>
                        <a:ea typeface="Batang"/>
                        <a:cs typeface="Times New Roman"/>
                      </a:endParaRPr>
                    </a:p>
                  </a:txBody>
                  <a:tcPr marL="66819" marR="6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latin typeface="Calibri"/>
                          <a:ea typeface="Batang"/>
                          <a:cs typeface="Times New Roman"/>
                        </a:rPr>
                        <a:t>24,9</a:t>
                      </a:r>
                      <a:endParaRPr lang="fr-FR" sz="1400">
                        <a:latin typeface="Calibri"/>
                        <a:ea typeface="Batang"/>
                        <a:cs typeface="Times New Roman"/>
                      </a:endParaRPr>
                    </a:p>
                    <a:p>
                      <a:pPr algn="ctr">
                        <a:lnSpc>
                          <a:spcPct val="115000"/>
                        </a:lnSpc>
                        <a:spcAft>
                          <a:spcPts val="0"/>
                        </a:spcAft>
                      </a:pPr>
                      <a:r>
                        <a:rPr lang="fr-FR" sz="1600">
                          <a:latin typeface="Calibri"/>
                          <a:ea typeface="Batang"/>
                          <a:cs typeface="Times New Roman"/>
                        </a:rPr>
                        <a:t>14,9</a:t>
                      </a:r>
                      <a:endParaRPr lang="fr-FR" sz="1400">
                        <a:latin typeface="Calibri"/>
                        <a:ea typeface="Batang"/>
                        <a:cs typeface="Times New Roman"/>
                      </a:endParaRPr>
                    </a:p>
                    <a:p>
                      <a:pPr algn="ctr">
                        <a:lnSpc>
                          <a:spcPct val="115000"/>
                        </a:lnSpc>
                        <a:spcAft>
                          <a:spcPts val="0"/>
                        </a:spcAft>
                      </a:pPr>
                      <a:r>
                        <a:rPr lang="fr-FR" sz="1600">
                          <a:latin typeface="Calibri"/>
                          <a:ea typeface="Batang"/>
                          <a:cs typeface="Times New Roman"/>
                        </a:rPr>
                        <a:t>28,7</a:t>
                      </a:r>
                      <a:endParaRPr lang="fr-FR" sz="1400">
                        <a:latin typeface="Calibri"/>
                        <a:ea typeface="Batang"/>
                        <a:cs typeface="Times New Roman"/>
                      </a:endParaRPr>
                    </a:p>
                  </a:txBody>
                  <a:tcPr marL="66819" marR="6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latin typeface="Calibri"/>
                          <a:ea typeface="Batang"/>
                          <a:cs typeface="Times New Roman"/>
                        </a:rPr>
                        <a:t>40,2</a:t>
                      </a:r>
                      <a:endParaRPr lang="fr-FR" sz="1400">
                        <a:latin typeface="Calibri"/>
                        <a:ea typeface="Batang"/>
                        <a:cs typeface="Times New Roman"/>
                      </a:endParaRPr>
                    </a:p>
                    <a:p>
                      <a:pPr algn="ctr">
                        <a:lnSpc>
                          <a:spcPct val="115000"/>
                        </a:lnSpc>
                        <a:spcAft>
                          <a:spcPts val="0"/>
                        </a:spcAft>
                      </a:pPr>
                      <a:r>
                        <a:rPr lang="fr-FR" sz="1600">
                          <a:latin typeface="Calibri"/>
                          <a:ea typeface="Batang"/>
                          <a:cs typeface="Times New Roman"/>
                        </a:rPr>
                        <a:t>28,3</a:t>
                      </a:r>
                      <a:endParaRPr lang="fr-FR" sz="1400">
                        <a:latin typeface="Calibri"/>
                        <a:ea typeface="Batang"/>
                        <a:cs typeface="Times New Roman"/>
                      </a:endParaRPr>
                    </a:p>
                    <a:p>
                      <a:pPr algn="ctr">
                        <a:lnSpc>
                          <a:spcPct val="115000"/>
                        </a:lnSpc>
                        <a:spcAft>
                          <a:spcPts val="0"/>
                        </a:spcAft>
                      </a:pPr>
                      <a:r>
                        <a:rPr lang="fr-FR" sz="1600">
                          <a:latin typeface="Calibri"/>
                          <a:ea typeface="Batang"/>
                          <a:cs typeface="Times New Roman"/>
                        </a:rPr>
                        <a:t>39,8</a:t>
                      </a:r>
                      <a:endParaRPr lang="fr-FR" sz="1400">
                        <a:latin typeface="Calibri"/>
                        <a:ea typeface="Batang"/>
                        <a:cs typeface="Times New Roman"/>
                      </a:endParaRPr>
                    </a:p>
                  </a:txBody>
                  <a:tcPr marL="66819" marR="6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912">
                <a:tc>
                  <a:txBody>
                    <a:bodyPr/>
                    <a:lstStyle/>
                    <a:p>
                      <a:pPr algn="just">
                        <a:lnSpc>
                          <a:spcPct val="115000"/>
                        </a:lnSpc>
                        <a:spcAft>
                          <a:spcPts val="0"/>
                        </a:spcAft>
                      </a:pPr>
                      <a:r>
                        <a:rPr lang="fr-FR" sz="1600">
                          <a:latin typeface="Calibri"/>
                          <a:ea typeface="Batang"/>
                          <a:cs typeface="Times New Roman"/>
                        </a:rPr>
                        <a:t>Ensemble</a:t>
                      </a:r>
                      <a:endParaRPr lang="fr-FR" sz="1400">
                        <a:latin typeface="Calibri"/>
                        <a:ea typeface="Batang"/>
                        <a:cs typeface="Times New Roman"/>
                      </a:endParaRPr>
                    </a:p>
                  </a:txBody>
                  <a:tcPr marL="66819" marR="6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latin typeface="Calibri"/>
                          <a:ea typeface="Batang"/>
                          <a:cs typeface="Times New Roman"/>
                        </a:rPr>
                        <a:t>32,0</a:t>
                      </a:r>
                      <a:endParaRPr lang="fr-FR" sz="1400">
                        <a:latin typeface="Calibri"/>
                        <a:ea typeface="Batang"/>
                        <a:cs typeface="Times New Roman"/>
                      </a:endParaRPr>
                    </a:p>
                  </a:txBody>
                  <a:tcPr marL="66819" marR="6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latin typeface="Calibri"/>
                          <a:ea typeface="Batang"/>
                          <a:cs typeface="Times New Roman"/>
                        </a:rPr>
                        <a:t>35,9</a:t>
                      </a:r>
                      <a:endParaRPr lang="fr-FR" sz="1400">
                        <a:latin typeface="Calibri"/>
                        <a:ea typeface="Batang"/>
                        <a:cs typeface="Times New Roman"/>
                      </a:endParaRPr>
                    </a:p>
                  </a:txBody>
                  <a:tcPr marL="66819" marR="6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latin typeface="Calibri"/>
                          <a:ea typeface="Batang"/>
                          <a:cs typeface="Times New Roman"/>
                        </a:rPr>
                        <a:t>38,1</a:t>
                      </a:r>
                      <a:endParaRPr lang="fr-FR" sz="1400">
                        <a:latin typeface="Calibri"/>
                        <a:ea typeface="Batang"/>
                        <a:cs typeface="Times New Roman"/>
                      </a:endParaRPr>
                    </a:p>
                  </a:txBody>
                  <a:tcPr marL="66819" marR="6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solidFill>
                            <a:schemeClr val="bg1"/>
                          </a:solidFill>
                          <a:latin typeface="Calibri"/>
                          <a:ea typeface="Batang"/>
                          <a:cs typeface="Times New Roman"/>
                        </a:rPr>
                        <a:t>28,8</a:t>
                      </a:r>
                      <a:endParaRPr lang="fr-FR" sz="1400" b="1" dirty="0">
                        <a:solidFill>
                          <a:schemeClr val="bg1"/>
                        </a:solidFill>
                        <a:latin typeface="Calibri"/>
                        <a:ea typeface="Batang"/>
                        <a:cs typeface="Times New Roman"/>
                      </a:endParaRPr>
                    </a:p>
                  </a:txBody>
                  <a:tcPr marL="66819" marR="6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fr-FR" sz="1600">
                          <a:latin typeface="Calibri"/>
                          <a:ea typeface="Batang"/>
                          <a:cs typeface="Times New Roman"/>
                        </a:rPr>
                        <a:t>33,2</a:t>
                      </a:r>
                      <a:endParaRPr lang="fr-FR" sz="1400">
                        <a:latin typeface="Calibri"/>
                        <a:ea typeface="Batang"/>
                        <a:cs typeface="Times New Roman"/>
                      </a:endParaRPr>
                    </a:p>
                  </a:txBody>
                  <a:tcPr marL="66819" marR="6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latin typeface="Calibri"/>
                          <a:ea typeface="Batang"/>
                          <a:cs typeface="Times New Roman"/>
                        </a:rPr>
                        <a:t>44,1</a:t>
                      </a:r>
                      <a:endParaRPr lang="fr-FR" sz="1400">
                        <a:latin typeface="Calibri"/>
                        <a:ea typeface="Batang"/>
                        <a:cs typeface="Times New Roman"/>
                      </a:endParaRPr>
                    </a:p>
                  </a:txBody>
                  <a:tcPr marL="66819" marR="6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latin typeface="Calibri"/>
                          <a:ea typeface="Batang"/>
                          <a:cs typeface="Times New Roman"/>
                        </a:rPr>
                        <a:t>21,2</a:t>
                      </a:r>
                      <a:endParaRPr lang="fr-FR" sz="1400">
                        <a:latin typeface="Calibri"/>
                        <a:ea typeface="Batang"/>
                        <a:cs typeface="Times New Roman"/>
                      </a:endParaRPr>
                    </a:p>
                  </a:txBody>
                  <a:tcPr marL="66819" marR="6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latin typeface="Calibri"/>
                          <a:ea typeface="Batang"/>
                          <a:cs typeface="Times New Roman"/>
                        </a:rPr>
                        <a:t>34,7</a:t>
                      </a:r>
                      <a:endParaRPr lang="fr-FR" sz="1400" dirty="0">
                        <a:latin typeface="Calibri"/>
                        <a:ea typeface="Batang"/>
                        <a:cs typeface="Times New Roman"/>
                      </a:endParaRPr>
                    </a:p>
                  </a:txBody>
                  <a:tcPr marL="66819" marR="66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0113" name="Rectangle 1"/>
          <p:cNvSpPr>
            <a:spLocks noChangeArrowheads="1"/>
          </p:cNvSpPr>
          <p:nvPr/>
        </p:nvSpPr>
        <p:spPr bwMode="auto">
          <a:xfrm>
            <a:off x="357158" y="128096"/>
            <a:ext cx="8572560" cy="37087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Symbol" pitchFamily="18" charset="2"/>
              <a:buChar char=""/>
            </a:pPr>
            <a:r>
              <a:rPr kumimoji="0" lang="fr-FR"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Formaliser l'informel :</a:t>
            </a:r>
          </a:p>
          <a:p>
            <a:pPr marL="457200" marR="0" lvl="1" indent="0" algn="l" defTabSz="914400" rtl="0" eaLnBrk="1" fontAlgn="base" latinLnBrk="0" hangingPunct="1">
              <a:lnSpc>
                <a:spcPct val="100000"/>
              </a:lnSpc>
              <a:spcBef>
                <a:spcPct val="0"/>
              </a:spcBef>
              <a:spcAft>
                <a:spcPct val="0"/>
              </a:spcAft>
              <a:buClrTx/>
              <a:buSzTx/>
              <a:tabLst/>
            </a:pP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a:t>
            </a:r>
            <a:r>
              <a:rPr kumimoji="0" lang="fr-FR" sz="1600" b="1" i="0" u="none" strike="noStrike" cap="none" normalizeH="0" baseline="0" dirty="0" smtClean="0">
                <a:ln>
                  <a:noFill/>
                </a:ln>
                <a:solidFill>
                  <a:srgbClr val="FF0000"/>
                </a:solidFill>
                <a:effectLst/>
                <a:latin typeface="Calibri" pitchFamily="34" charset="0"/>
                <a:ea typeface="Batang" pitchFamily="18" charset="-127"/>
                <a:cs typeface="Calibri" pitchFamily="34" charset="0"/>
              </a:rPr>
              <a:t>35 %</a:t>
            </a: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des Unités de Production Informelles (</a:t>
            </a:r>
            <a:r>
              <a:rPr kumimoji="0" lang="fr-FR"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UPI</a:t>
            </a: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interrogées se déclarent prêtes à se conformer à la réglementation :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Le taux varie de 21 % à Lomé à 44 % à Dakar. La volonté de s’enregistrer est moins forte dans le secteur commercial (28 %) que dans le secteur industriel ou des services (40 %). En général, les tentatives d’enregistrement ont échoué à cause, aux dires des chefs d’UPI, de la complexité des démarches (30 %), des lenteurs administratives (19 %) et des coûts prohibitifs (22%). </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UPI prêtes à enregistrer leur activité (%) :</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Il serait donc souhaitable que les pouvoirs publics simplifient au maximum les démarches à entreprendre par les opérateurs informels. Interrogés sur ce sujet, en particulier sur leurs opinions quant à l’institution d’un «guichet unique » pour simplifier les démarches d'enregistrement, 45% des entrepreneurs y sont favorables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285720" y="5791818"/>
            <a:ext cx="8358246" cy="276999"/>
          </a:xfrm>
          <a:prstGeom prst="rect">
            <a:avLst/>
          </a:prstGeom>
        </p:spPr>
        <p:txBody>
          <a:bodyPr wrap="square">
            <a:spAutoFit/>
          </a:bodyPr>
          <a:lstStyle/>
          <a:p>
            <a:pPr lvl="0" eaLnBrk="0" fontAlgn="base" hangingPunct="0">
              <a:spcBef>
                <a:spcPct val="0"/>
              </a:spcBef>
              <a:spcAft>
                <a:spcPct val="0"/>
              </a:spcAft>
            </a:pPr>
            <a:r>
              <a:rPr lang="fr-FR" sz="1200" b="1" dirty="0" smtClean="0">
                <a:latin typeface="Calibri" pitchFamily="34" charset="0"/>
                <a:ea typeface="Batang" pitchFamily="18" charset="-127"/>
                <a:cs typeface="Calibri" pitchFamily="34" charset="0"/>
              </a:rPr>
              <a:t>Source</a:t>
            </a:r>
            <a:r>
              <a:rPr lang="fr-FR" sz="1200" dirty="0" smtClean="0">
                <a:latin typeface="Calibri" pitchFamily="34" charset="0"/>
                <a:ea typeface="Batang" pitchFamily="18" charset="-127"/>
                <a:cs typeface="Calibri" pitchFamily="34" charset="0"/>
              </a:rPr>
              <a:t> : Stat éco, revue des « méthodes statistiques et économiques sur le développement et la transition », afristat.org</a:t>
            </a:r>
            <a:endParaRPr lang="fr-FR"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Objet 3"/>
          <p:cNvPicPr>
            <a:picLocks noChangeArrowheads="1"/>
          </p:cNvPicPr>
          <p:nvPr/>
        </p:nvPicPr>
        <p:blipFill>
          <a:blip r:embed="rId2"/>
          <a:srcRect l="-2248" t="-2849" r="-2437" b="-349"/>
          <a:stretch>
            <a:fillRect/>
          </a:stretch>
        </p:blipFill>
        <p:spPr bwMode="auto">
          <a:xfrm>
            <a:off x="0" y="0"/>
            <a:ext cx="8858280" cy="62150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p:cNvSpPr>
            <a:spLocks noChangeArrowheads="1"/>
          </p:cNvSpPr>
          <p:nvPr/>
        </p:nvSpPr>
        <p:spPr bwMode="auto">
          <a:xfrm>
            <a:off x="0" y="0"/>
            <a:ext cx="3864648" cy="369332"/>
          </a:xfrm>
          <a:prstGeom prst="rect">
            <a:avLst/>
          </a:prstGeom>
          <a:solidFill>
            <a:srgbClr val="00206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fr-FR" b="1" dirty="0" smtClean="0" bmk="">
                <a:solidFill>
                  <a:schemeClr val="bg1"/>
                </a:solidFill>
                <a:latin typeface="Calibri" pitchFamily="34" charset="0"/>
                <a:ea typeface="Batang" pitchFamily="18" charset="-127"/>
                <a:cs typeface="Arial" pitchFamily="34" charset="0"/>
              </a:rPr>
              <a:t> Capacités à faire face à la concurrence</a:t>
            </a:r>
          </a:p>
        </p:txBody>
      </p:sp>
      <p:sp>
        <p:nvSpPr>
          <p:cNvPr id="93186" name="Rectangle 2"/>
          <p:cNvSpPr>
            <a:spLocks noChangeArrowheads="1"/>
          </p:cNvSpPr>
          <p:nvPr/>
        </p:nvSpPr>
        <p:spPr bwMode="auto">
          <a:xfrm>
            <a:off x="214282" y="500042"/>
            <a:ext cx="850112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670550" algn="l"/>
              </a:tabLst>
            </a:pPr>
            <a:r>
              <a:rPr kumimoji="0" lang="fr-FR" b="1" i="0" u="none" strike="noStrike" cap="none" normalizeH="0" baseline="0" dirty="0" smtClean="0">
                <a:ln>
                  <a:noFill/>
                </a:ln>
                <a:solidFill>
                  <a:schemeClr val="tx1"/>
                </a:solidFill>
                <a:effectLst/>
                <a:latin typeface="Calibri" pitchFamily="34" charset="0"/>
                <a:ea typeface="Constantia" pitchFamily="18" charset="0"/>
                <a:cs typeface="Calibri" pitchFamily="34" charset="0"/>
              </a:rPr>
              <a:t>L’Afrique, selon la répartition adoptée par l’UPU, compte environ 30 pays classés dans la catégorie des Pays les Moins Avancés (PMA). </a:t>
            </a:r>
            <a:r>
              <a:rPr kumimoji="0" lang="fr-FR" b="0" i="0" u="none" strike="noStrike" cap="none" normalizeH="0" baseline="0" dirty="0" smtClean="0">
                <a:ln>
                  <a:noFill/>
                </a:ln>
                <a:solidFill>
                  <a:schemeClr val="tx1"/>
                </a:solidFill>
                <a:effectLst/>
                <a:latin typeface="Calibri" pitchFamily="34" charset="0"/>
                <a:ea typeface="Constantia" pitchFamily="18" charset="0"/>
                <a:cs typeface="Calibri" pitchFamily="34" charset="0"/>
              </a:rPr>
              <a:t>En l’état actuel des choses, le continent accuse un </a:t>
            </a:r>
            <a:r>
              <a:rPr kumimoji="0" lang="fr-FR"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retard</a:t>
            </a:r>
            <a:r>
              <a:rPr kumimoji="0" lang="fr-FR" b="0" i="0" u="none" strike="noStrike" cap="none" normalizeH="0" baseline="0" dirty="0" smtClean="0">
                <a:ln>
                  <a:noFill/>
                </a:ln>
                <a:solidFill>
                  <a:schemeClr val="tx1"/>
                </a:solidFill>
                <a:effectLst/>
                <a:latin typeface="Calibri" pitchFamily="34" charset="0"/>
                <a:ea typeface="Constantia" pitchFamily="18" charset="0"/>
                <a:cs typeface="Calibri" pitchFamily="34" charset="0"/>
              </a:rPr>
              <a:t> considérable en matière de services postaux de base, même si la situation s’améliore rapidement pour les pays d’Afrique du Nord qui font figure jusqu’à un passé récent d’exemples pour le continent.</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93187" name="Rectangle 3"/>
          <p:cNvSpPr>
            <a:spLocks noChangeArrowheads="1"/>
          </p:cNvSpPr>
          <p:nvPr/>
        </p:nvSpPr>
        <p:spPr bwMode="auto">
          <a:xfrm>
            <a:off x="285720" y="2000240"/>
            <a:ext cx="8429684"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670550" algn="l"/>
              </a:tabLst>
            </a:pP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Dans les pays industrialisés, un bureau de poste couvre en moyenne 196 km² ; en Afrique subsaharienne ce chiffre atteint 1 465 km².</a:t>
            </a:r>
          </a:p>
          <a:p>
            <a:pPr marL="0" marR="0" lvl="0" indent="0" algn="just" defTabSz="914400" rtl="0" eaLnBrk="1" fontAlgn="base" latinLnBrk="0" hangingPunct="1">
              <a:lnSpc>
                <a:spcPct val="100000"/>
              </a:lnSpc>
              <a:spcBef>
                <a:spcPct val="0"/>
              </a:spcBef>
              <a:spcAft>
                <a:spcPct val="0"/>
              </a:spcAft>
              <a:buClrTx/>
              <a:buSzTx/>
              <a:buFontTx/>
              <a:buNone/>
              <a:tabLst>
                <a:tab pos="5670550" algn="l"/>
              </a:tabLst>
            </a:pPr>
            <a:r>
              <a:rPr kumimoji="0" lang="fr-FR" sz="9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a:t>
            </a:r>
            <a:endParaRPr kumimoji="0" lang="fr-FR"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670550" algn="l"/>
              </a:tabLst>
            </a:pP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De même, un bureau de poste en Afrique du Nord </a:t>
            </a:r>
            <a:r>
              <a:rPr kumimoji="0" lang="fr-FR" b="0" i="0" u="none" strike="noStrike" cap="none" normalizeH="0" baseline="0" dirty="0" smtClean="0">
                <a:ln>
                  <a:noFill/>
                </a:ln>
                <a:solidFill>
                  <a:schemeClr val="tx1"/>
                </a:solidFill>
                <a:effectLst/>
                <a:latin typeface="Calibri" pitchFamily="34" charset="0"/>
                <a:ea typeface="Constantia" pitchFamily="18" charset="0"/>
                <a:cs typeface="Calibri" pitchFamily="34" charset="0"/>
              </a:rPr>
              <a:t>dessert</a:t>
            </a: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en moyenne 3 fois moins de personnes que dans le reste de l’Afrique où un bureau dessert 53 690 personnes (9 661 au niveau mondial).</a:t>
            </a:r>
          </a:p>
          <a:p>
            <a:pPr marL="0" marR="0" lvl="0" indent="0" algn="just" defTabSz="914400" rtl="0" eaLnBrk="0" fontAlgn="base" latinLnBrk="0" hangingPunct="0">
              <a:lnSpc>
                <a:spcPct val="100000"/>
              </a:lnSpc>
              <a:spcBef>
                <a:spcPct val="0"/>
              </a:spcBef>
              <a:spcAft>
                <a:spcPct val="0"/>
              </a:spcAft>
              <a:buClrTx/>
              <a:buSzTx/>
              <a:buFontTx/>
              <a:buNone/>
              <a:tabLst>
                <a:tab pos="5670550" algn="l"/>
              </a:tabLst>
            </a:pPr>
            <a:endParaRPr lang="fr-FR" sz="1000" dirty="0" smtClean="0">
              <a:latin typeface="Calibri" pitchFamily="34" charset="0"/>
              <a:ea typeface="Batang" pitchFamily="18" charset="-127"/>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670550" algn="l"/>
              </a:tabLst>
            </a:pP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Par contre, l’Afrique compte environ 150 000 employés de poste, dont 62 500 en Afrique subsaharienne, ce qui représente 1,1% des emplois postaux mondiaux. Etant donné la taille de la population de ces régions, un employé de poste sert en moyenne 11 780 personnes, alors qu’au niveau mondial il n’en sert que 1 191.</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670550" algn="l"/>
              </a:tabLst>
            </a:pPr>
            <a:r>
              <a:rPr kumimoji="0" lang="fr-FR" sz="7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a:t>
            </a:r>
            <a:endParaRPr kumimoji="0" lang="fr-FR" sz="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670550" algn="l"/>
              </a:tabLst>
            </a:pP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Ces insuffisances en termes d’emplois et </a:t>
            </a:r>
            <a:r>
              <a:rPr kumimoji="0" lang="fr-FR" b="0" i="0" u="none" strike="noStrike" cap="none" normalizeH="0" baseline="0" dirty="0" smtClean="0">
                <a:ln>
                  <a:noFill/>
                </a:ln>
                <a:solidFill>
                  <a:schemeClr val="tx1"/>
                </a:solidFill>
                <a:effectLst/>
                <a:latin typeface="Calibri" pitchFamily="34" charset="0"/>
                <a:ea typeface="Constantia" pitchFamily="18" charset="0"/>
                <a:cs typeface="Calibri" pitchFamily="34" charset="0"/>
              </a:rPr>
              <a:t>d’infrastructures</a:t>
            </a: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(bureaux de postes) conduisent à une inefficacité du service postal en Afrique, alors qu’en moyenne 81% de la population mondiale bénéficie de la distribution à domicile, en Afrique subsaharienne ce taux n’atteint que 22%.</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noChangeArrowheads="1"/>
          </p:cNvSpPr>
          <p:nvPr/>
        </p:nvSpPr>
        <p:spPr bwMode="auto">
          <a:xfrm>
            <a:off x="142844" y="-71462"/>
            <a:ext cx="8786874" cy="23852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670550" algn="l"/>
              </a:tabLst>
            </a:pP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Dans ce contexte, </a:t>
            </a:r>
            <a:r>
              <a:rPr kumimoji="0" lang="fr-FR"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l’opérateur postal malien</a:t>
            </a: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en charge du service postal universel  n’est pas à la marge de cette tendance.</a:t>
            </a:r>
          </a:p>
          <a:p>
            <a:pPr marL="0" marR="0" lvl="0" indent="0" algn="just" defTabSz="914400" rtl="0" eaLnBrk="1" fontAlgn="base" latinLnBrk="0" hangingPunct="1">
              <a:lnSpc>
                <a:spcPct val="100000"/>
              </a:lnSpc>
              <a:spcBef>
                <a:spcPct val="0"/>
              </a:spcBef>
              <a:spcAft>
                <a:spcPct val="0"/>
              </a:spcAft>
              <a:buClrTx/>
              <a:buSzTx/>
              <a:buFontTx/>
              <a:buNone/>
              <a:tabLst>
                <a:tab pos="5670550" algn="l"/>
              </a:tabLst>
            </a:pP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670550" algn="l"/>
              </a:tabLst>
            </a:pP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LA POSTE DU MALI étant une entreprise de réseau, principalement fondée sur sa main d’œuvre et son système logistique (réseau postal), vise à assurer un service public de qualité et de proximité, tout en affrontant un cadre d’action de plus en plus concurrentiel.</a:t>
            </a:r>
          </a:p>
          <a:p>
            <a:pPr marL="0" marR="0" lvl="0" indent="0" algn="just" defTabSz="914400" rtl="0" eaLnBrk="0" fontAlgn="base" latinLnBrk="0" hangingPunct="0">
              <a:lnSpc>
                <a:spcPct val="100000"/>
              </a:lnSpc>
              <a:spcBef>
                <a:spcPct val="0"/>
              </a:spcBef>
              <a:spcAft>
                <a:spcPct val="0"/>
              </a:spcAft>
              <a:buClrTx/>
              <a:buSzTx/>
              <a:buFontTx/>
              <a:buNone/>
              <a:tabLst>
                <a:tab pos="5670550" algn="l"/>
              </a:tabLst>
            </a:pP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670550" algn="l"/>
              </a:tabLst>
            </a:pPr>
            <a:r>
              <a:rPr kumimoji="0" lang="fr-FR" sz="1600" b="1" i="0" u="none" strike="noStrike" cap="none" normalizeH="0" baseline="0" dirty="0" smtClean="0">
                <a:ln>
                  <a:noFill/>
                </a:ln>
                <a:solidFill>
                  <a:srgbClr val="002060"/>
                </a:solidFill>
                <a:effectLst/>
                <a:latin typeface="Calibri" pitchFamily="34" charset="0"/>
                <a:ea typeface="Batang" pitchFamily="18" charset="-127"/>
                <a:cs typeface="Calibri" pitchFamily="34" charset="0"/>
              </a:rPr>
              <a:t>L’idée commune que l’on se fait de l’évolution actuelle de LA POSTE DU MALI est que son plus grand défi réside dans le basculement dans une situation de fin de son monopole de service public et d’ouverture à la concurrence.</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94210" name="Rectangle 2"/>
          <p:cNvSpPr>
            <a:spLocks noChangeArrowheads="1"/>
          </p:cNvSpPr>
          <p:nvPr/>
        </p:nvSpPr>
        <p:spPr bwMode="auto">
          <a:xfrm>
            <a:off x="71406" y="3714752"/>
            <a:ext cx="8929750" cy="1384995"/>
          </a:xfrm>
          <a:prstGeom prst="rect">
            <a:avLst/>
          </a:prstGeom>
          <a:noFill/>
          <a:ln w="28575">
            <a:solidFill>
              <a:srgbClr val="002060"/>
            </a:solid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fr-FR" sz="1400" b="1" i="1" dirty="0" smtClean="0">
                <a:latin typeface="Calibri" pitchFamily="34" charset="0"/>
                <a:ea typeface="Batang" pitchFamily="18" charset="-127"/>
                <a:cs typeface="Calibri" pitchFamily="34" charset="0"/>
              </a:rPr>
              <a:t>Faiblesses à remédier</a:t>
            </a:r>
            <a:r>
              <a:rPr lang="fr-FR" sz="1400" dirty="0" smtClean="0">
                <a:latin typeface="Calibri" pitchFamily="34" charset="0"/>
                <a:ea typeface="Batang" pitchFamily="18" charset="-127"/>
                <a:cs typeface="Calibri" pitchFamily="34" charset="0"/>
              </a:rPr>
              <a:t> : </a:t>
            </a:r>
            <a:endParaRPr lang="fr-FR" sz="1000" dirty="0" smtClean="0">
              <a:latin typeface="Arial" pitchFamily="34" charset="0"/>
              <a:cs typeface="Arial" pitchFamily="34" charset="0"/>
            </a:endParaRPr>
          </a:p>
          <a:p>
            <a:pPr lvl="0" eaLnBrk="0" fontAlgn="base" hangingPunct="0">
              <a:spcBef>
                <a:spcPct val="0"/>
              </a:spcBef>
              <a:spcAft>
                <a:spcPct val="0"/>
              </a:spcAft>
              <a:buFontTx/>
              <a:buChar char="•"/>
            </a:pPr>
            <a:r>
              <a:rPr lang="fr-FR" sz="1400" dirty="0" smtClean="0">
                <a:latin typeface="Calibri" pitchFamily="34" charset="0"/>
                <a:ea typeface="Batang" pitchFamily="18" charset="-127"/>
                <a:cs typeface="Calibri" pitchFamily="34" charset="0"/>
              </a:rPr>
              <a:t>niveau de maturité des infrastructures et des équipements et logiciels de gestion et de production ;</a:t>
            </a:r>
            <a:endParaRPr lang="fr-FR" sz="1000" dirty="0" smtClean="0">
              <a:latin typeface="Arial" pitchFamily="34" charset="0"/>
              <a:cs typeface="Arial" pitchFamily="34" charset="0"/>
            </a:endParaRPr>
          </a:p>
          <a:p>
            <a:pPr lvl="0" eaLnBrk="0" fontAlgn="base" hangingPunct="0">
              <a:spcBef>
                <a:spcPct val="0"/>
              </a:spcBef>
              <a:spcAft>
                <a:spcPct val="0"/>
              </a:spcAft>
              <a:buFontTx/>
              <a:buChar char="•"/>
            </a:pPr>
            <a:r>
              <a:rPr lang="fr-FR" sz="1400" dirty="0" smtClean="0">
                <a:latin typeface="Calibri" pitchFamily="34" charset="0"/>
                <a:ea typeface="Batang" pitchFamily="18" charset="-127"/>
                <a:cs typeface="Calibri" pitchFamily="34" charset="0"/>
              </a:rPr>
              <a:t>manque de flexibilité au niveau interopérabilité du réseau postal général ;</a:t>
            </a:r>
            <a:endParaRPr lang="fr-FR" sz="1000" dirty="0" smtClean="0">
              <a:latin typeface="Arial" pitchFamily="34" charset="0"/>
              <a:cs typeface="Arial" pitchFamily="34" charset="0"/>
            </a:endParaRPr>
          </a:p>
          <a:p>
            <a:pPr lvl="0" eaLnBrk="0" fontAlgn="base" hangingPunct="0">
              <a:spcBef>
                <a:spcPct val="0"/>
              </a:spcBef>
              <a:spcAft>
                <a:spcPct val="0"/>
              </a:spcAft>
              <a:buFontTx/>
              <a:buChar char="•"/>
            </a:pPr>
            <a:r>
              <a:rPr lang="fr-FR" sz="1400" dirty="0" smtClean="0">
                <a:latin typeface="Calibri" pitchFamily="34" charset="0"/>
                <a:ea typeface="Batang" pitchFamily="18" charset="-127"/>
                <a:cs typeface="Calibri" pitchFamily="34" charset="0"/>
              </a:rPr>
              <a:t>lenteur des processus de prise de décisions ;</a:t>
            </a:r>
            <a:endParaRPr lang="fr-FR" sz="1000" dirty="0" smtClean="0">
              <a:latin typeface="Arial" pitchFamily="34" charset="0"/>
              <a:cs typeface="Arial" pitchFamily="34" charset="0"/>
            </a:endParaRPr>
          </a:p>
          <a:p>
            <a:pPr lvl="0" eaLnBrk="0" fontAlgn="base" hangingPunct="0">
              <a:spcBef>
                <a:spcPct val="0"/>
              </a:spcBef>
              <a:spcAft>
                <a:spcPct val="0"/>
              </a:spcAft>
              <a:buFontTx/>
              <a:buChar char="•"/>
            </a:pPr>
            <a:r>
              <a:rPr lang="fr-FR" sz="1400" dirty="0" smtClean="0">
                <a:latin typeface="Calibri" pitchFamily="34" charset="0"/>
                <a:ea typeface="Batang" pitchFamily="18" charset="-127"/>
                <a:cs typeface="Calibri" pitchFamily="34" charset="0"/>
              </a:rPr>
              <a:t>difficulté à susciter l’intérêt des décideurs pour accroître les investissements en logistique et info logistique ; </a:t>
            </a:r>
            <a:endParaRPr lang="fr-FR" sz="1000" dirty="0" smtClean="0">
              <a:latin typeface="Arial" pitchFamily="34" charset="0"/>
              <a:cs typeface="Arial" pitchFamily="34" charset="0"/>
            </a:endParaRPr>
          </a:p>
          <a:p>
            <a:pPr lvl="0" eaLnBrk="0" fontAlgn="base" hangingPunct="0">
              <a:spcBef>
                <a:spcPct val="0"/>
              </a:spcBef>
              <a:spcAft>
                <a:spcPct val="0"/>
              </a:spcAft>
              <a:buFontTx/>
              <a:buChar char="•"/>
            </a:pPr>
            <a:r>
              <a:rPr lang="fr-FR" sz="1400" dirty="0" smtClean="0">
                <a:latin typeface="Calibri" pitchFamily="34" charset="0"/>
                <a:ea typeface="Batang" pitchFamily="18" charset="-127"/>
                <a:cs typeface="Calibri" pitchFamily="34" charset="0"/>
              </a:rPr>
              <a:t>incapacité à établir des stratégies et des priorités ;</a:t>
            </a:r>
            <a:endParaRPr lang="fr-FR" sz="1000" dirty="0" smtClean="0">
              <a:latin typeface="Arial" pitchFamily="34" charset="0"/>
              <a:cs typeface="Arial" pitchFamily="34" charset="0"/>
            </a:endParaRPr>
          </a:p>
        </p:txBody>
      </p:sp>
      <p:sp>
        <p:nvSpPr>
          <p:cNvPr id="4" name="Rectangle 3"/>
          <p:cNvSpPr/>
          <p:nvPr/>
        </p:nvSpPr>
        <p:spPr>
          <a:xfrm>
            <a:off x="428596" y="2357430"/>
            <a:ext cx="8572560" cy="1169551"/>
          </a:xfrm>
          <a:prstGeom prst="rect">
            <a:avLst/>
          </a:prstGeom>
          <a:ln w="28575">
            <a:solidFill>
              <a:srgbClr val="002060"/>
            </a:solidFill>
          </a:ln>
        </p:spPr>
        <p:txBody>
          <a:bodyPr wrap="square">
            <a:spAutoFit/>
          </a:bodyPr>
          <a:lstStyle/>
          <a:p>
            <a:pPr lvl="0" fontAlgn="base">
              <a:spcBef>
                <a:spcPct val="0"/>
              </a:spcBef>
              <a:spcAft>
                <a:spcPct val="0"/>
              </a:spcAft>
            </a:pPr>
            <a:r>
              <a:rPr lang="fr-FR" sz="1400" b="1" i="1" dirty="0" smtClean="0">
                <a:latin typeface="Calibri" pitchFamily="34" charset="0"/>
                <a:ea typeface="Batang" pitchFamily="18" charset="-127"/>
                <a:cs typeface="Calibri" pitchFamily="34" charset="0"/>
              </a:rPr>
              <a:t>Forces à développer</a:t>
            </a:r>
            <a:r>
              <a:rPr lang="fr-FR" sz="1400" dirty="0" smtClean="0">
                <a:latin typeface="Calibri" pitchFamily="34" charset="0"/>
                <a:ea typeface="Batang" pitchFamily="18" charset="-127"/>
                <a:cs typeface="Calibri" pitchFamily="34" charset="0"/>
              </a:rPr>
              <a:t> :  </a:t>
            </a:r>
            <a:endParaRPr lang="fr-FR" sz="1000" dirty="0" smtClean="0">
              <a:latin typeface="Arial" pitchFamily="34" charset="0"/>
              <a:cs typeface="Arial" pitchFamily="34" charset="0"/>
            </a:endParaRPr>
          </a:p>
          <a:p>
            <a:pPr lvl="0" eaLnBrk="0" fontAlgn="base" hangingPunct="0">
              <a:spcBef>
                <a:spcPct val="0"/>
              </a:spcBef>
              <a:spcAft>
                <a:spcPct val="0"/>
              </a:spcAft>
              <a:buFontTx/>
              <a:buChar char="•"/>
            </a:pPr>
            <a:r>
              <a:rPr lang="fr-FR" sz="1400" dirty="0" smtClean="0">
                <a:latin typeface="Calibri" pitchFamily="34" charset="0"/>
                <a:ea typeface="Batang" pitchFamily="18" charset="-127"/>
                <a:cs typeface="Calibri" pitchFamily="34" charset="0"/>
              </a:rPr>
              <a:t>réseau postal du pays ;</a:t>
            </a:r>
            <a:endParaRPr lang="fr-FR" sz="1000" dirty="0" smtClean="0">
              <a:latin typeface="Arial" pitchFamily="34" charset="0"/>
              <a:cs typeface="Arial" pitchFamily="34" charset="0"/>
            </a:endParaRPr>
          </a:p>
          <a:p>
            <a:pPr lvl="0" eaLnBrk="0" fontAlgn="base" hangingPunct="0">
              <a:spcBef>
                <a:spcPct val="0"/>
              </a:spcBef>
              <a:spcAft>
                <a:spcPct val="0"/>
              </a:spcAft>
              <a:buFontTx/>
              <a:buChar char="•"/>
            </a:pPr>
            <a:r>
              <a:rPr lang="fr-FR" sz="1400" dirty="0" smtClean="0">
                <a:latin typeface="Calibri" pitchFamily="34" charset="0"/>
                <a:ea typeface="Batang" pitchFamily="18" charset="-127"/>
                <a:cs typeface="Calibri" pitchFamily="34" charset="0"/>
              </a:rPr>
              <a:t>proximité ;</a:t>
            </a:r>
            <a:endParaRPr lang="fr-FR" sz="1000" dirty="0" smtClean="0">
              <a:latin typeface="Arial" pitchFamily="34" charset="0"/>
              <a:cs typeface="Arial" pitchFamily="34" charset="0"/>
            </a:endParaRPr>
          </a:p>
          <a:p>
            <a:pPr lvl="0" eaLnBrk="0" fontAlgn="base" hangingPunct="0">
              <a:spcBef>
                <a:spcPct val="0"/>
              </a:spcBef>
              <a:spcAft>
                <a:spcPct val="0"/>
              </a:spcAft>
              <a:buFontTx/>
              <a:buChar char="•"/>
            </a:pPr>
            <a:r>
              <a:rPr lang="fr-FR" sz="1400" dirty="0" smtClean="0">
                <a:latin typeface="Calibri" pitchFamily="34" charset="0"/>
                <a:ea typeface="Batang" pitchFamily="18" charset="-127"/>
                <a:cs typeface="Calibri" pitchFamily="34" charset="0"/>
              </a:rPr>
              <a:t>caractère gouvernemental régulant l’activité postale ;</a:t>
            </a:r>
            <a:endParaRPr lang="fr-FR" sz="1000" dirty="0" smtClean="0">
              <a:latin typeface="Arial" pitchFamily="34" charset="0"/>
              <a:cs typeface="Arial" pitchFamily="34" charset="0"/>
            </a:endParaRPr>
          </a:p>
          <a:p>
            <a:pPr lvl="0" eaLnBrk="0" fontAlgn="base" hangingPunct="0">
              <a:spcBef>
                <a:spcPct val="0"/>
              </a:spcBef>
              <a:spcAft>
                <a:spcPct val="0"/>
              </a:spcAft>
              <a:buFontTx/>
              <a:buChar char="•"/>
            </a:pPr>
            <a:r>
              <a:rPr lang="fr-FR" sz="1400" dirty="0" smtClean="0">
                <a:latin typeface="Calibri" pitchFamily="34" charset="0"/>
                <a:ea typeface="Batang" pitchFamily="18" charset="-127"/>
                <a:cs typeface="Calibri" pitchFamily="34" charset="0"/>
              </a:rPr>
              <a:t>réseau tridimensionnel : mise en œuvre de procédures de capillarité. </a:t>
            </a:r>
            <a:endParaRPr lang="fr-FR" sz="1000" dirty="0" smtClean="0">
              <a:latin typeface="Arial" pitchFamily="34" charset="0"/>
              <a:cs typeface="Arial" pitchFamily="34" charset="0"/>
            </a:endParaRPr>
          </a:p>
        </p:txBody>
      </p:sp>
      <p:sp>
        <p:nvSpPr>
          <p:cNvPr id="94211" name="Rectangle 3"/>
          <p:cNvSpPr>
            <a:spLocks noChangeArrowheads="1"/>
          </p:cNvSpPr>
          <p:nvPr/>
        </p:nvSpPr>
        <p:spPr bwMode="auto">
          <a:xfrm>
            <a:off x="71406" y="5286388"/>
            <a:ext cx="8929750" cy="1384995"/>
          </a:xfrm>
          <a:prstGeom prst="rect">
            <a:avLst/>
          </a:prstGeom>
          <a:noFill/>
          <a:ln w="2857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dirty="0" smtClean="0">
                <a:ln>
                  <a:noFill/>
                </a:ln>
                <a:solidFill>
                  <a:schemeClr val="tx1"/>
                </a:solidFill>
                <a:effectLst/>
                <a:latin typeface="Calibri" pitchFamily="34" charset="0"/>
                <a:ea typeface="Batang" pitchFamily="18" charset="-127"/>
                <a:cs typeface="Calibri" pitchFamily="34" charset="0"/>
              </a:rPr>
              <a:t>Opportunités à saisir</a:t>
            </a:r>
            <a:r>
              <a:rPr kumimoji="0" lang="fr-FR"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a:t>
            </a:r>
            <a:endParaRPr kumimoji="0" lang="fr-F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intégration des nouvelles technologies ;</a:t>
            </a:r>
            <a:endParaRPr kumimoji="0" lang="fr-F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disponibilité, en continu, d’informations sur le marché ;</a:t>
            </a:r>
            <a:endParaRPr kumimoji="0" lang="fr-F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augmentation du niveau d’expertise concernant l’activité Express, colis et e-commerce en y adossant l’utilisation des TIC, la formation et le recyclage des employés ;</a:t>
            </a:r>
            <a:endParaRPr kumimoji="0" lang="fr-F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création d’emplois en relation avec les spécialités informatique de gestion et de réseau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FFFFFF"/>
                </a:solidFill>
                <a:effectLst/>
                <a:latin typeface="Gill Sans"/>
                <a:ea typeface="Batang" pitchFamily="18" charset="-127"/>
                <a:cs typeface="Calibri" pitchFamily="34" charset="0"/>
              </a:rPr>
              <a:t>RAPPORT définitif</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FFFFFF"/>
                </a:solidFill>
                <a:effectLst/>
                <a:latin typeface="Gill Sans" charset="0"/>
                <a:ea typeface="Batang" pitchFamily="18" charset="-127"/>
                <a:cs typeface="Calibri" pitchFamily="34" charset="0"/>
              </a:rPr>
              <a:t>RAPPORT définitif</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85722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FFFFFF"/>
                </a:solidFill>
                <a:effectLst/>
                <a:latin typeface="Gill Sans" charset="0"/>
                <a:ea typeface="Batang" pitchFamily="18" charset="-127"/>
                <a:cs typeface="Calibri" pitchFamily="34" charset="0"/>
              </a:rPr>
              <a:t>RAPPORT définitif</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Flèche droite 4"/>
          <p:cNvSpPr/>
          <p:nvPr/>
        </p:nvSpPr>
        <p:spPr>
          <a:xfrm>
            <a:off x="71406" y="142852"/>
            <a:ext cx="500066"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642910" y="142852"/>
            <a:ext cx="3571900" cy="369332"/>
          </a:xfrm>
          <a:prstGeom prst="rect">
            <a:avLst/>
          </a:prstGeom>
          <a:solidFill>
            <a:srgbClr val="002060"/>
          </a:solidFill>
        </p:spPr>
        <p:txBody>
          <a:bodyPr wrap="square" rtlCol="0">
            <a:spAutoFit/>
          </a:bodyPr>
          <a:lstStyle/>
          <a:p>
            <a:r>
              <a:rPr lang="fr-FR" b="1" dirty="0" smtClean="0">
                <a:solidFill>
                  <a:schemeClr val="bg1"/>
                </a:solidFill>
              </a:rPr>
              <a:t>Evaluation de la Qualité de service</a:t>
            </a:r>
            <a:endParaRPr lang="fr-FR" b="1" dirty="0">
              <a:solidFill>
                <a:schemeClr val="bg1"/>
              </a:solidFill>
            </a:endParaRPr>
          </a:p>
        </p:txBody>
      </p:sp>
      <p:sp>
        <p:nvSpPr>
          <p:cNvPr id="7" name="Rectangle 6"/>
          <p:cNvSpPr/>
          <p:nvPr/>
        </p:nvSpPr>
        <p:spPr>
          <a:xfrm>
            <a:off x="4214826" y="142852"/>
            <a:ext cx="5357834" cy="338554"/>
          </a:xfrm>
          <a:prstGeom prst="rect">
            <a:avLst/>
          </a:prstGeom>
        </p:spPr>
        <p:txBody>
          <a:bodyPr wrap="square">
            <a:spAutoFit/>
          </a:bodyPr>
          <a:lstStyle/>
          <a:p>
            <a:r>
              <a:rPr lang="fr-FR" sz="1600" b="1" dirty="0" smtClean="0"/>
              <a:t>PERCEPTION DES CLIENTS DES OPERATEURS LEGAUX</a:t>
            </a:r>
            <a:endParaRPr lang="fr-FR" sz="1600" b="1" dirty="0"/>
          </a:p>
        </p:txBody>
      </p:sp>
      <p:sp>
        <p:nvSpPr>
          <p:cNvPr id="79874" name="Rectangle 2"/>
          <p:cNvSpPr>
            <a:spLocks noChangeArrowheads="1"/>
          </p:cNvSpPr>
          <p:nvPr/>
        </p:nvSpPr>
        <p:spPr bwMode="auto">
          <a:xfrm>
            <a:off x="1979316" y="571480"/>
            <a:ext cx="495013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Satisfaction des prestations de LA POSTE DU MALI</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2" name="Tableau 11"/>
          <p:cNvGraphicFramePr>
            <a:graphicFrameLocks noGrp="1"/>
          </p:cNvGraphicFramePr>
          <p:nvPr/>
        </p:nvGraphicFramePr>
        <p:xfrm>
          <a:off x="285720" y="1118946"/>
          <a:ext cx="8429684" cy="5872612"/>
        </p:xfrm>
        <a:graphic>
          <a:graphicData uri="http://schemas.openxmlformats.org/drawingml/2006/table">
            <a:tbl>
              <a:tblPr/>
              <a:tblGrid>
                <a:gridCol w="2393603"/>
                <a:gridCol w="1470977"/>
                <a:gridCol w="1268084"/>
                <a:gridCol w="1268084"/>
                <a:gridCol w="1014468"/>
                <a:gridCol w="1014468"/>
              </a:tblGrid>
              <a:tr h="162560">
                <a:tc rowSpan="2" gridSpan="2">
                  <a:txBody>
                    <a:bodyPr/>
                    <a:lstStyle/>
                    <a:p>
                      <a:pPr algn="ctr">
                        <a:lnSpc>
                          <a:spcPct val="120000"/>
                        </a:lnSpc>
                        <a:spcAft>
                          <a:spcPts val="0"/>
                        </a:spcAft>
                      </a:pPr>
                      <a:r>
                        <a:rPr lang="fr-FR" sz="1400" b="1" dirty="0">
                          <a:solidFill>
                            <a:srgbClr val="000000"/>
                          </a:solidFill>
                          <a:latin typeface="Calibri"/>
                          <a:ea typeface="Times New Roman"/>
                          <a:cs typeface="Calibri"/>
                        </a:rPr>
                        <a:t>Aspects de la qualité</a:t>
                      </a:r>
                      <a:endParaRPr lang="fr-FR" sz="1400" dirty="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fr-FR"/>
                    </a:p>
                  </a:txBody>
                  <a:tcPr/>
                </a:tc>
                <a:tc gridSpan="4">
                  <a:txBody>
                    <a:bodyPr/>
                    <a:lstStyle/>
                    <a:p>
                      <a:pPr algn="ctr">
                        <a:lnSpc>
                          <a:spcPct val="120000"/>
                        </a:lnSpc>
                        <a:spcAft>
                          <a:spcPts val="0"/>
                        </a:spcAft>
                      </a:pPr>
                      <a:r>
                        <a:rPr lang="fr-FR" sz="1400" b="1">
                          <a:solidFill>
                            <a:srgbClr val="000000"/>
                          </a:solidFill>
                          <a:latin typeface="Calibri"/>
                          <a:ea typeface="Times New Roman"/>
                          <a:cs typeface="Calibri"/>
                        </a:rPr>
                        <a:t>Niveau de satisfaction</a:t>
                      </a:r>
                      <a:endParaRPr lang="fr-FR" sz="1400">
                        <a:latin typeface="Calibri"/>
                        <a:ea typeface="Batang"/>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r>
              <a:tr h="325120">
                <a:tc gridSpan="2" vMerge="1">
                  <a:txBody>
                    <a:bodyPr/>
                    <a:lstStyle/>
                    <a:p>
                      <a:endParaRPr lang="fr-FR"/>
                    </a:p>
                  </a:txBody>
                  <a:tcPr/>
                </a:tc>
                <a:tc hMerge="1" vMerge="1">
                  <a:txBody>
                    <a:bodyPr/>
                    <a:lstStyle/>
                    <a:p>
                      <a:endParaRPr lang="fr-FR"/>
                    </a:p>
                  </a:txBody>
                  <a:tcPr/>
                </a:tc>
                <a:tc>
                  <a:txBody>
                    <a:bodyPr/>
                    <a:lstStyle/>
                    <a:p>
                      <a:pPr algn="ctr">
                        <a:lnSpc>
                          <a:spcPct val="120000"/>
                        </a:lnSpc>
                        <a:spcAft>
                          <a:spcPts val="0"/>
                        </a:spcAft>
                      </a:pPr>
                      <a:r>
                        <a:rPr lang="fr-FR" sz="1400" b="1">
                          <a:solidFill>
                            <a:srgbClr val="000000"/>
                          </a:solidFill>
                          <a:latin typeface="Calibri"/>
                          <a:ea typeface="Times New Roman"/>
                          <a:cs typeface="Calibri"/>
                        </a:rPr>
                        <a:t>Pas du tout satisfait</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b="1">
                          <a:solidFill>
                            <a:srgbClr val="000000"/>
                          </a:solidFill>
                          <a:latin typeface="Calibri"/>
                          <a:ea typeface="Times New Roman"/>
                          <a:cs typeface="Calibri"/>
                        </a:rPr>
                        <a:t>Peu satisfait</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b="1">
                          <a:solidFill>
                            <a:srgbClr val="000000"/>
                          </a:solidFill>
                          <a:latin typeface="Calibri"/>
                          <a:ea typeface="Times New Roman"/>
                          <a:cs typeface="Calibri"/>
                        </a:rPr>
                        <a:t>Satisfait</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b="1">
                          <a:solidFill>
                            <a:srgbClr val="000000"/>
                          </a:solidFill>
                          <a:latin typeface="Calibri"/>
                          <a:ea typeface="Times New Roman"/>
                          <a:cs typeface="Calibri"/>
                        </a:rPr>
                        <a:t>Très satisfait</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60">
                <a:tc rowSpan="3">
                  <a:txBody>
                    <a:bodyPr/>
                    <a:lstStyle/>
                    <a:p>
                      <a:pPr>
                        <a:lnSpc>
                          <a:spcPct val="120000"/>
                        </a:lnSpc>
                        <a:spcAft>
                          <a:spcPts val="0"/>
                        </a:spcAft>
                      </a:pPr>
                      <a:r>
                        <a:rPr lang="fr-FR" sz="1400">
                          <a:solidFill>
                            <a:srgbClr val="000000"/>
                          </a:solidFill>
                          <a:latin typeface="Calibri"/>
                          <a:ea typeface="Times New Roman"/>
                          <a:cs typeface="Calibri"/>
                        </a:rPr>
                        <a:t>Accessibilité du Réseau</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fr-FR" sz="1400">
                          <a:solidFill>
                            <a:srgbClr val="000000"/>
                          </a:solidFill>
                          <a:latin typeface="Calibri"/>
                          <a:ea typeface="Times New Roman"/>
                          <a:cs typeface="Calibri"/>
                        </a:rPr>
                        <a:t>Proximité</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2,9%</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5,8%</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14,5%</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6,1%</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120">
                <a:tc vMerge="1">
                  <a:txBody>
                    <a:bodyPr/>
                    <a:lstStyle/>
                    <a:p>
                      <a:endParaRPr lang="fr-FR"/>
                    </a:p>
                  </a:txBody>
                  <a:tcPr/>
                </a:tc>
                <a:tc>
                  <a:txBody>
                    <a:bodyPr/>
                    <a:lstStyle/>
                    <a:p>
                      <a:pPr>
                        <a:lnSpc>
                          <a:spcPct val="120000"/>
                        </a:lnSpc>
                        <a:spcAft>
                          <a:spcPts val="0"/>
                        </a:spcAft>
                      </a:pPr>
                      <a:r>
                        <a:rPr lang="fr-FR" sz="1400">
                          <a:solidFill>
                            <a:srgbClr val="000000"/>
                          </a:solidFill>
                          <a:latin typeface="Calibri"/>
                          <a:ea typeface="Times New Roman"/>
                          <a:cs typeface="Calibri"/>
                        </a:rPr>
                        <a:t>Heure d'ouverture</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1,0%</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9,0%</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30,2%</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6,9%</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120">
                <a:tc vMerge="1">
                  <a:txBody>
                    <a:bodyPr/>
                    <a:lstStyle/>
                    <a:p>
                      <a:endParaRPr lang="fr-FR"/>
                    </a:p>
                  </a:txBody>
                  <a:tcPr/>
                </a:tc>
                <a:tc>
                  <a:txBody>
                    <a:bodyPr/>
                    <a:lstStyle/>
                    <a:p>
                      <a:pPr>
                        <a:lnSpc>
                          <a:spcPct val="120000"/>
                        </a:lnSpc>
                        <a:spcAft>
                          <a:spcPts val="0"/>
                        </a:spcAft>
                      </a:pPr>
                      <a:r>
                        <a:rPr lang="fr-FR" sz="1400">
                          <a:solidFill>
                            <a:srgbClr val="000000"/>
                          </a:solidFill>
                          <a:latin typeface="Calibri"/>
                          <a:ea typeface="Times New Roman"/>
                          <a:cs typeface="Calibri"/>
                        </a:rPr>
                        <a:t>Heure de fermeture</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1,7%</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14,6%</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23,1%</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7,6%</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120">
                <a:tc>
                  <a:txBody>
                    <a:bodyPr/>
                    <a:lstStyle/>
                    <a:p>
                      <a:pPr>
                        <a:lnSpc>
                          <a:spcPct val="120000"/>
                        </a:lnSpc>
                        <a:spcAft>
                          <a:spcPts val="0"/>
                        </a:spcAft>
                      </a:pPr>
                      <a:r>
                        <a:rPr lang="fr-FR" sz="1400">
                          <a:solidFill>
                            <a:srgbClr val="000000"/>
                          </a:solidFill>
                          <a:latin typeface="Calibri"/>
                          <a:ea typeface="Times New Roman"/>
                          <a:cs typeface="Calibri"/>
                        </a:rPr>
                        <a:t>Accueil</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fr-FR" sz="1400">
                          <a:solidFill>
                            <a:srgbClr val="000000"/>
                          </a:solidFill>
                          <a:latin typeface="Calibri"/>
                          <a:ea typeface="Times New Roman"/>
                          <a:cs typeface="Calibri"/>
                        </a:rPr>
                        <a:t>Manière dont vous êtes reçu</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2,7%</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9,8%</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22,7%</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11,7%</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120">
                <a:tc>
                  <a:txBody>
                    <a:bodyPr/>
                    <a:lstStyle/>
                    <a:p>
                      <a:pPr>
                        <a:lnSpc>
                          <a:spcPct val="120000"/>
                        </a:lnSpc>
                        <a:spcAft>
                          <a:spcPts val="0"/>
                        </a:spcAft>
                      </a:pPr>
                      <a:r>
                        <a:rPr lang="fr-FR" sz="1400">
                          <a:solidFill>
                            <a:srgbClr val="000000"/>
                          </a:solidFill>
                          <a:latin typeface="Calibri"/>
                          <a:ea typeface="Times New Roman"/>
                          <a:cs typeface="Calibri"/>
                        </a:rPr>
                        <a:t>Fiabilité</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fr-FR" sz="1400">
                          <a:solidFill>
                            <a:srgbClr val="000000"/>
                          </a:solidFill>
                          <a:latin typeface="Calibri"/>
                          <a:ea typeface="Times New Roman"/>
                          <a:cs typeface="Calibri"/>
                        </a:rPr>
                        <a:t>Traitement des Réclamations</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6,3%</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24,6%</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12,5%</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3,4%</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764">
                <a:tc>
                  <a:txBody>
                    <a:bodyPr/>
                    <a:lstStyle/>
                    <a:p>
                      <a:pPr>
                        <a:lnSpc>
                          <a:spcPct val="120000"/>
                        </a:lnSpc>
                        <a:spcAft>
                          <a:spcPts val="0"/>
                        </a:spcAft>
                      </a:pPr>
                      <a:r>
                        <a:rPr lang="fr-FR" sz="1400">
                          <a:solidFill>
                            <a:srgbClr val="000000"/>
                          </a:solidFill>
                          <a:latin typeface="Calibri"/>
                          <a:ea typeface="Times New Roman"/>
                          <a:cs typeface="Calibri"/>
                        </a:rPr>
                        <a:t>Rapidité de la distribution</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fr-FR" sz="1400">
                          <a:solidFill>
                            <a:srgbClr val="000000"/>
                          </a:solidFill>
                          <a:latin typeface="Calibri"/>
                          <a:ea typeface="Times New Roman"/>
                          <a:cs typeface="Calibri"/>
                        </a:rPr>
                        <a:t>Délai de livraison</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3,4%</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20,4%</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19,6%</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dirty="0">
                          <a:solidFill>
                            <a:srgbClr val="000000"/>
                          </a:solidFill>
                          <a:latin typeface="Calibri"/>
                          <a:ea typeface="Times New Roman"/>
                          <a:cs typeface="Calibri"/>
                        </a:rPr>
                        <a:t>3,9%</a:t>
                      </a:r>
                      <a:endParaRPr lang="fr-FR" sz="1400" dirty="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60">
                <a:tc rowSpan="3">
                  <a:txBody>
                    <a:bodyPr/>
                    <a:lstStyle/>
                    <a:p>
                      <a:pPr>
                        <a:lnSpc>
                          <a:spcPct val="120000"/>
                        </a:lnSpc>
                        <a:spcAft>
                          <a:spcPts val="0"/>
                        </a:spcAft>
                      </a:pPr>
                      <a:r>
                        <a:rPr lang="fr-FR" sz="1400">
                          <a:solidFill>
                            <a:srgbClr val="000000"/>
                          </a:solidFill>
                          <a:latin typeface="Calibri"/>
                          <a:ea typeface="Times New Roman"/>
                          <a:cs typeface="Calibri"/>
                        </a:rPr>
                        <a:t>Prix pratiqués</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fr-FR" sz="1400">
                          <a:solidFill>
                            <a:srgbClr val="000000"/>
                          </a:solidFill>
                          <a:latin typeface="Calibri"/>
                          <a:ea typeface="Times New Roman"/>
                          <a:cs typeface="Calibri"/>
                        </a:rPr>
                        <a:t>Intérieur</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2,4%</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12,9%</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24,7%</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7,1%</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60">
                <a:tc vMerge="1">
                  <a:txBody>
                    <a:bodyPr/>
                    <a:lstStyle/>
                    <a:p>
                      <a:endParaRPr lang="fr-FR"/>
                    </a:p>
                  </a:txBody>
                  <a:tcPr/>
                </a:tc>
                <a:tc>
                  <a:txBody>
                    <a:bodyPr/>
                    <a:lstStyle/>
                    <a:p>
                      <a:pPr>
                        <a:lnSpc>
                          <a:spcPct val="120000"/>
                        </a:lnSpc>
                        <a:spcAft>
                          <a:spcPts val="0"/>
                        </a:spcAft>
                      </a:pPr>
                      <a:r>
                        <a:rPr lang="fr-FR" sz="1400">
                          <a:solidFill>
                            <a:srgbClr val="000000"/>
                          </a:solidFill>
                          <a:latin typeface="Calibri"/>
                          <a:ea typeface="Times New Roman"/>
                          <a:cs typeface="Calibri"/>
                        </a:rPr>
                        <a:t>International</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2,7%</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11,3%</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25,9%</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7,0%</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120">
                <a:tc vMerge="1">
                  <a:txBody>
                    <a:bodyPr/>
                    <a:lstStyle/>
                    <a:p>
                      <a:endParaRPr lang="fr-FR"/>
                    </a:p>
                  </a:txBody>
                  <a:tcPr/>
                </a:tc>
                <a:tc>
                  <a:txBody>
                    <a:bodyPr/>
                    <a:lstStyle/>
                    <a:p>
                      <a:pPr>
                        <a:lnSpc>
                          <a:spcPct val="120000"/>
                        </a:lnSpc>
                        <a:spcAft>
                          <a:spcPts val="0"/>
                        </a:spcAft>
                      </a:pPr>
                      <a:r>
                        <a:rPr lang="fr-FR" sz="1400">
                          <a:solidFill>
                            <a:srgbClr val="000000"/>
                          </a:solidFill>
                          <a:latin typeface="Calibri"/>
                          <a:ea typeface="Times New Roman"/>
                          <a:cs typeface="Calibri"/>
                        </a:rPr>
                        <a:t>Redevance boîte postale</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4,1%</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11,0%</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11,3%</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8,4%</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680">
                <a:tc>
                  <a:txBody>
                    <a:bodyPr/>
                    <a:lstStyle/>
                    <a:p>
                      <a:pPr>
                        <a:lnSpc>
                          <a:spcPct val="120000"/>
                        </a:lnSpc>
                        <a:spcAft>
                          <a:spcPts val="0"/>
                        </a:spcAft>
                      </a:pPr>
                      <a:r>
                        <a:rPr lang="fr-FR" sz="1400">
                          <a:solidFill>
                            <a:srgbClr val="000000"/>
                          </a:solidFill>
                          <a:latin typeface="Calibri"/>
                          <a:ea typeface="Times New Roman"/>
                          <a:cs typeface="Calibri"/>
                        </a:rPr>
                        <a:t>Sécurité des envois</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fr-FR" sz="1400">
                          <a:solidFill>
                            <a:srgbClr val="000000"/>
                          </a:solidFill>
                          <a:latin typeface="Calibri"/>
                          <a:ea typeface="Times New Roman"/>
                          <a:cs typeface="Calibri"/>
                        </a:rPr>
                        <a:t>Sécurité et intégrité des objets confiés</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3,0%</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9,6%</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19,6%</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8,2%</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60">
                <a:tc rowSpan="3">
                  <a:txBody>
                    <a:bodyPr/>
                    <a:lstStyle/>
                    <a:p>
                      <a:pPr>
                        <a:lnSpc>
                          <a:spcPct val="120000"/>
                        </a:lnSpc>
                        <a:spcAft>
                          <a:spcPts val="0"/>
                        </a:spcAft>
                      </a:pPr>
                      <a:r>
                        <a:rPr lang="fr-FR" sz="1400">
                          <a:solidFill>
                            <a:srgbClr val="000000"/>
                          </a:solidFill>
                          <a:latin typeface="Calibri"/>
                          <a:ea typeface="Times New Roman"/>
                          <a:cs typeface="Calibri"/>
                        </a:rPr>
                        <a:t>Services financiers</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fr-FR" sz="1400">
                          <a:solidFill>
                            <a:srgbClr val="000000"/>
                          </a:solidFill>
                          <a:latin typeface="Calibri"/>
                          <a:ea typeface="Times New Roman"/>
                          <a:cs typeface="Calibri"/>
                        </a:rPr>
                        <a:t>Compte épargne</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NE</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NE</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NE</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NE</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60">
                <a:tc vMerge="1">
                  <a:txBody>
                    <a:bodyPr/>
                    <a:lstStyle/>
                    <a:p>
                      <a:endParaRPr lang="fr-FR"/>
                    </a:p>
                  </a:txBody>
                  <a:tcPr/>
                </a:tc>
                <a:tc>
                  <a:txBody>
                    <a:bodyPr/>
                    <a:lstStyle/>
                    <a:p>
                      <a:pPr>
                        <a:lnSpc>
                          <a:spcPct val="120000"/>
                        </a:lnSpc>
                        <a:spcAft>
                          <a:spcPts val="0"/>
                        </a:spcAft>
                      </a:pPr>
                      <a:r>
                        <a:rPr lang="fr-FR" sz="1400">
                          <a:solidFill>
                            <a:srgbClr val="000000"/>
                          </a:solidFill>
                          <a:latin typeface="Calibri"/>
                          <a:ea typeface="Times New Roman"/>
                          <a:cs typeface="Calibri"/>
                        </a:rPr>
                        <a:t>Chèques postaux</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NE</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NE</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NE</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NE</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120">
                <a:tc vMerge="1">
                  <a:txBody>
                    <a:bodyPr/>
                    <a:lstStyle/>
                    <a:p>
                      <a:endParaRPr lang="fr-FR"/>
                    </a:p>
                  </a:txBody>
                  <a:tcPr/>
                </a:tc>
                <a:tc>
                  <a:txBody>
                    <a:bodyPr/>
                    <a:lstStyle/>
                    <a:p>
                      <a:pPr>
                        <a:lnSpc>
                          <a:spcPct val="120000"/>
                        </a:lnSpc>
                        <a:spcAft>
                          <a:spcPts val="0"/>
                        </a:spcAft>
                      </a:pPr>
                      <a:r>
                        <a:rPr lang="fr-FR" sz="1400" dirty="0">
                          <a:solidFill>
                            <a:srgbClr val="000000"/>
                          </a:solidFill>
                          <a:latin typeface="Calibri"/>
                          <a:ea typeface="Times New Roman"/>
                          <a:cs typeface="Calibri"/>
                        </a:rPr>
                        <a:t>Transfert d’argent</a:t>
                      </a:r>
                      <a:endParaRPr lang="fr-FR" sz="1400" dirty="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9,9%</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dirty="0">
                          <a:solidFill>
                            <a:srgbClr val="000000"/>
                          </a:solidFill>
                          <a:latin typeface="Calibri"/>
                          <a:ea typeface="Times New Roman"/>
                          <a:cs typeface="Calibri"/>
                        </a:rPr>
                        <a:t>9,4%</a:t>
                      </a:r>
                      <a:endParaRPr lang="fr-FR" sz="1400" dirty="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a:solidFill>
                            <a:srgbClr val="000000"/>
                          </a:solidFill>
                          <a:latin typeface="Calibri"/>
                          <a:ea typeface="Times New Roman"/>
                          <a:cs typeface="Calibri"/>
                        </a:rPr>
                        <a:t>1,7%</a:t>
                      </a:r>
                      <a:endParaRPr lang="fr-FR" sz="140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400" dirty="0">
                          <a:solidFill>
                            <a:srgbClr val="000000"/>
                          </a:solidFill>
                          <a:latin typeface="Calibri"/>
                          <a:ea typeface="Times New Roman"/>
                          <a:cs typeface="Calibri"/>
                        </a:rPr>
                        <a:t>0,6%</a:t>
                      </a:r>
                      <a:endParaRPr lang="fr-FR" sz="1400" dirty="0">
                        <a:latin typeface="Calibri"/>
                        <a:ea typeface="Batang"/>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831372" y="0"/>
            <a:ext cx="4955074" cy="369332"/>
          </a:xfrm>
          <a:prstGeom prst="rect">
            <a:avLst/>
          </a:prstGeom>
          <a:solidFill>
            <a:srgbClr val="00206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bg1"/>
                </a:solidFill>
                <a:effectLst/>
                <a:latin typeface="Calibri" pitchFamily="34" charset="0"/>
                <a:ea typeface="Times New Roman" pitchFamily="18" charset="0"/>
                <a:cs typeface="Calibri" pitchFamily="34" charset="0"/>
              </a:rPr>
              <a:t> Satisfaction des prestations des opérateurs privés</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p:txBody>
      </p:sp>
      <p:sp>
        <p:nvSpPr>
          <p:cNvPr id="3" name="Flèche droite 2"/>
          <p:cNvSpPr/>
          <p:nvPr/>
        </p:nvSpPr>
        <p:spPr>
          <a:xfrm>
            <a:off x="214282" y="71414"/>
            <a:ext cx="500066"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4" name="Tableau 3"/>
          <p:cNvGraphicFramePr>
            <a:graphicFrameLocks noGrp="1"/>
          </p:cNvGraphicFramePr>
          <p:nvPr/>
        </p:nvGraphicFramePr>
        <p:xfrm>
          <a:off x="642910" y="785794"/>
          <a:ext cx="8001056" cy="5559552"/>
        </p:xfrm>
        <a:graphic>
          <a:graphicData uri="http://schemas.openxmlformats.org/drawingml/2006/table">
            <a:tbl>
              <a:tblPr/>
              <a:tblGrid>
                <a:gridCol w="2074962"/>
                <a:gridCol w="1444174"/>
                <a:gridCol w="1244978"/>
                <a:gridCol w="1244978"/>
                <a:gridCol w="995982"/>
                <a:gridCol w="995982"/>
              </a:tblGrid>
              <a:tr h="213895">
                <a:tc rowSpan="2" gridSpan="2">
                  <a:txBody>
                    <a:bodyPr/>
                    <a:lstStyle/>
                    <a:p>
                      <a:pPr algn="ctr">
                        <a:lnSpc>
                          <a:spcPct val="120000"/>
                        </a:lnSpc>
                        <a:spcAft>
                          <a:spcPts val="0"/>
                        </a:spcAft>
                      </a:pPr>
                      <a:r>
                        <a:rPr lang="fr-FR" sz="1600" b="1">
                          <a:solidFill>
                            <a:srgbClr val="000000"/>
                          </a:solidFill>
                          <a:latin typeface="Calibri"/>
                          <a:ea typeface="Times New Roman"/>
                          <a:cs typeface="Calibri"/>
                        </a:rPr>
                        <a:t>Aspects de la qualité</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fr-FR"/>
                    </a:p>
                  </a:txBody>
                  <a:tcPr/>
                </a:tc>
                <a:tc gridSpan="4">
                  <a:txBody>
                    <a:bodyPr/>
                    <a:lstStyle/>
                    <a:p>
                      <a:pPr algn="ctr">
                        <a:lnSpc>
                          <a:spcPct val="120000"/>
                        </a:lnSpc>
                        <a:spcAft>
                          <a:spcPts val="0"/>
                        </a:spcAft>
                      </a:pPr>
                      <a:r>
                        <a:rPr lang="fr-FR" sz="1600" b="1">
                          <a:solidFill>
                            <a:srgbClr val="000000"/>
                          </a:solidFill>
                          <a:latin typeface="Calibri"/>
                          <a:ea typeface="Times New Roman"/>
                          <a:cs typeface="Calibri"/>
                        </a:rPr>
                        <a:t>Niveau de satisfaction</a:t>
                      </a:r>
                      <a:endParaRPr lang="fr-FR" sz="1400">
                        <a:latin typeface="Calibri"/>
                        <a:ea typeface="Batang"/>
                        <a:cs typeface="Times New Roman"/>
                      </a:endParaRPr>
                    </a:p>
                  </a:txBody>
                  <a:tcPr marL="43324" marR="43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r>
              <a:tr h="427789">
                <a:tc gridSpan="2" vMerge="1">
                  <a:txBody>
                    <a:bodyPr/>
                    <a:lstStyle/>
                    <a:p>
                      <a:endParaRPr lang="fr-FR"/>
                    </a:p>
                  </a:txBody>
                  <a:tcPr/>
                </a:tc>
                <a:tc hMerge="1" vMerge="1">
                  <a:txBody>
                    <a:bodyPr/>
                    <a:lstStyle/>
                    <a:p>
                      <a:endParaRPr lang="fr-FR"/>
                    </a:p>
                  </a:txBody>
                  <a:tcPr/>
                </a:tc>
                <a:tc>
                  <a:txBody>
                    <a:bodyPr/>
                    <a:lstStyle/>
                    <a:p>
                      <a:pPr algn="ctr">
                        <a:lnSpc>
                          <a:spcPct val="120000"/>
                        </a:lnSpc>
                        <a:spcAft>
                          <a:spcPts val="0"/>
                        </a:spcAft>
                      </a:pPr>
                      <a:r>
                        <a:rPr lang="fr-FR" sz="1600" b="1">
                          <a:solidFill>
                            <a:srgbClr val="000000"/>
                          </a:solidFill>
                          <a:latin typeface="Calibri"/>
                          <a:ea typeface="Times New Roman"/>
                          <a:cs typeface="Calibri"/>
                        </a:rPr>
                        <a:t>Pas du tout satisfait</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600" b="1">
                          <a:solidFill>
                            <a:srgbClr val="000000"/>
                          </a:solidFill>
                          <a:latin typeface="Calibri"/>
                          <a:ea typeface="Times New Roman"/>
                          <a:cs typeface="Calibri"/>
                        </a:rPr>
                        <a:t>Peu satisfait</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600" b="1">
                          <a:solidFill>
                            <a:srgbClr val="000000"/>
                          </a:solidFill>
                          <a:latin typeface="Calibri"/>
                          <a:ea typeface="Times New Roman"/>
                          <a:cs typeface="Calibri"/>
                        </a:rPr>
                        <a:t>Satisfait</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600" b="1">
                          <a:solidFill>
                            <a:srgbClr val="000000"/>
                          </a:solidFill>
                          <a:latin typeface="Calibri"/>
                          <a:ea typeface="Times New Roman"/>
                          <a:cs typeface="Calibri"/>
                        </a:rPr>
                        <a:t>Très satisfait</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895">
                <a:tc rowSpan="3">
                  <a:txBody>
                    <a:bodyPr/>
                    <a:lstStyle/>
                    <a:p>
                      <a:pPr>
                        <a:lnSpc>
                          <a:spcPct val="120000"/>
                        </a:lnSpc>
                        <a:spcAft>
                          <a:spcPts val="0"/>
                        </a:spcAft>
                      </a:pPr>
                      <a:r>
                        <a:rPr lang="fr-FR" sz="1600">
                          <a:solidFill>
                            <a:srgbClr val="000000"/>
                          </a:solidFill>
                          <a:latin typeface="Calibri"/>
                          <a:ea typeface="Times New Roman"/>
                          <a:cs typeface="Calibri"/>
                        </a:rPr>
                        <a:t>Accessibilité du Réseau</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fr-FR" sz="1600">
                          <a:solidFill>
                            <a:srgbClr val="000000"/>
                          </a:solidFill>
                          <a:latin typeface="Calibri"/>
                          <a:ea typeface="Times New Roman"/>
                          <a:cs typeface="Calibri"/>
                        </a:rPr>
                        <a:t>Proximité</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600">
                          <a:latin typeface="Calibri"/>
                          <a:ea typeface="Batang"/>
                          <a:cs typeface="Times New Roman"/>
                        </a:rPr>
                        <a:t>11,8%</a:t>
                      </a:r>
                      <a:endParaRPr lang="fr-FR" sz="1400">
                        <a:latin typeface="Calibri"/>
                        <a:ea typeface="Batang"/>
                        <a:cs typeface="Times New Roman"/>
                      </a:endParaRPr>
                    </a:p>
                  </a:txBody>
                  <a:tcPr marL="43324" marR="43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600">
                          <a:latin typeface="Calibri"/>
                          <a:ea typeface="Batang"/>
                          <a:cs typeface="Times New Roman"/>
                        </a:rPr>
                        <a:t>30,3%</a:t>
                      </a:r>
                      <a:endParaRPr lang="fr-FR" sz="1400">
                        <a:latin typeface="Calibri"/>
                        <a:ea typeface="Batang"/>
                        <a:cs typeface="Times New Roman"/>
                      </a:endParaRPr>
                    </a:p>
                  </a:txBody>
                  <a:tcPr marL="43324" marR="43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600">
                          <a:latin typeface="Calibri"/>
                          <a:ea typeface="Batang"/>
                          <a:cs typeface="Times New Roman"/>
                        </a:rPr>
                        <a:t>50,4%</a:t>
                      </a:r>
                      <a:endParaRPr lang="fr-FR" sz="1400">
                        <a:latin typeface="Calibri"/>
                        <a:ea typeface="Batang"/>
                        <a:cs typeface="Times New Roman"/>
                      </a:endParaRPr>
                    </a:p>
                  </a:txBody>
                  <a:tcPr marL="43324" marR="43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600">
                          <a:latin typeface="Calibri"/>
                          <a:ea typeface="Batang"/>
                          <a:cs typeface="Times New Roman"/>
                        </a:rPr>
                        <a:t>7,6%</a:t>
                      </a:r>
                      <a:endParaRPr lang="fr-FR" sz="1400">
                        <a:latin typeface="Calibri"/>
                        <a:ea typeface="Batang"/>
                        <a:cs typeface="Times New Roman"/>
                      </a:endParaRPr>
                    </a:p>
                  </a:txBody>
                  <a:tcPr marL="43324" marR="43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789">
                <a:tc vMerge="1">
                  <a:txBody>
                    <a:bodyPr/>
                    <a:lstStyle/>
                    <a:p>
                      <a:endParaRPr lang="fr-FR"/>
                    </a:p>
                  </a:txBody>
                  <a:tcPr/>
                </a:tc>
                <a:tc>
                  <a:txBody>
                    <a:bodyPr/>
                    <a:lstStyle/>
                    <a:p>
                      <a:pPr>
                        <a:lnSpc>
                          <a:spcPct val="120000"/>
                        </a:lnSpc>
                        <a:spcAft>
                          <a:spcPts val="0"/>
                        </a:spcAft>
                      </a:pPr>
                      <a:r>
                        <a:rPr lang="fr-FR" sz="1600">
                          <a:solidFill>
                            <a:srgbClr val="000000"/>
                          </a:solidFill>
                          <a:latin typeface="Calibri"/>
                          <a:ea typeface="Times New Roman"/>
                          <a:cs typeface="Calibri"/>
                        </a:rPr>
                        <a:t>Heure d'ouverture</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600">
                          <a:latin typeface="Calibri"/>
                          <a:ea typeface="Batang"/>
                          <a:cs typeface="Times New Roman"/>
                        </a:rPr>
                        <a:t>0,0%</a:t>
                      </a:r>
                      <a:endParaRPr lang="fr-FR" sz="1400">
                        <a:latin typeface="Calibri"/>
                        <a:ea typeface="Batang"/>
                        <a:cs typeface="Times New Roman"/>
                      </a:endParaRPr>
                    </a:p>
                  </a:txBody>
                  <a:tcPr marL="43324" marR="43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600">
                          <a:latin typeface="Calibri"/>
                          <a:ea typeface="Batang"/>
                          <a:cs typeface="Times New Roman"/>
                        </a:rPr>
                        <a:t>5,2%</a:t>
                      </a:r>
                      <a:endParaRPr lang="fr-FR" sz="1400">
                        <a:latin typeface="Calibri"/>
                        <a:ea typeface="Batang"/>
                        <a:cs typeface="Times New Roman"/>
                      </a:endParaRPr>
                    </a:p>
                  </a:txBody>
                  <a:tcPr marL="43324" marR="43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600">
                          <a:latin typeface="Calibri"/>
                          <a:ea typeface="Batang"/>
                          <a:cs typeface="Times New Roman"/>
                        </a:rPr>
                        <a:t>87,1%</a:t>
                      </a:r>
                      <a:endParaRPr lang="fr-FR" sz="1400">
                        <a:latin typeface="Calibri"/>
                        <a:ea typeface="Batang"/>
                        <a:cs typeface="Times New Roman"/>
                      </a:endParaRPr>
                    </a:p>
                  </a:txBody>
                  <a:tcPr marL="43324" marR="43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600">
                          <a:latin typeface="Calibri"/>
                          <a:ea typeface="Batang"/>
                          <a:cs typeface="Times New Roman"/>
                        </a:rPr>
                        <a:t>7,8%</a:t>
                      </a:r>
                      <a:endParaRPr lang="fr-FR" sz="1400">
                        <a:latin typeface="Calibri"/>
                        <a:ea typeface="Batang"/>
                        <a:cs typeface="Times New Roman"/>
                      </a:endParaRPr>
                    </a:p>
                  </a:txBody>
                  <a:tcPr marL="43324" marR="43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789">
                <a:tc vMerge="1">
                  <a:txBody>
                    <a:bodyPr/>
                    <a:lstStyle/>
                    <a:p>
                      <a:endParaRPr lang="fr-FR"/>
                    </a:p>
                  </a:txBody>
                  <a:tcPr/>
                </a:tc>
                <a:tc>
                  <a:txBody>
                    <a:bodyPr/>
                    <a:lstStyle/>
                    <a:p>
                      <a:pPr>
                        <a:lnSpc>
                          <a:spcPct val="120000"/>
                        </a:lnSpc>
                        <a:spcAft>
                          <a:spcPts val="0"/>
                        </a:spcAft>
                      </a:pPr>
                      <a:r>
                        <a:rPr lang="fr-FR" sz="1600">
                          <a:solidFill>
                            <a:srgbClr val="000000"/>
                          </a:solidFill>
                          <a:latin typeface="Calibri"/>
                          <a:ea typeface="Times New Roman"/>
                          <a:cs typeface="Calibri"/>
                        </a:rPr>
                        <a:t>Heure de fermeture</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600">
                          <a:latin typeface="Calibri"/>
                          <a:ea typeface="Batang"/>
                          <a:cs typeface="Times New Roman"/>
                        </a:rPr>
                        <a:t>0,0%</a:t>
                      </a:r>
                      <a:endParaRPr lang="fr-FR" sz="1400">
                        <a:latin typeface="Calibri"/>
                        <a:ea typeface="Batang"/>
                        <a:cs typeface="Times New Roman"/>
                      </a:endParaRPr>
                    </a:p>
                  </a:txBody>
                  <a:tcPr marL="43324" marR="43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600">
                          <a:latin typeface="Calibri"/>
                          <a:ea typeface="Batang"/>
                          <a:cs typeface="Times New Roman"/>
                        </a:rPr>
                        <a:t>6,8%</a:t>
                      </a:r>
                      <a:endParaRPr lang="fr-FR" sz="1400">
                        <a:latin typeface="Calibri"/>
                        <a:ea typeface="Batang"/>
                        <a:cs typeface="Times New Roman"/>
                      </a:endParaRPr>
                    </a:p>
                  </a:txBody>
                  <a:tcPr marL="43324" marR="43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600">
                          <a:latin typeface="Calibri"/>
                          <a:ea typeface="Batang"/>
                          <a:cs typeface="Times New Roman"/>
                        </a:rPr>
                        <a:t>85,5%</a:t>
                      </a:r>
                      <a:endParaRPr lang="fr-FR" sz="1400">
                        <a:latin typeface="Calibri"/>
                        <a:ea typeface="Batang"/>
                        <a:cs typeface="Times New Roman"/>
                      </a:endParaRPr>
                    </a:p>
                  </a:txBody>
                  <a:tcPr marL="43324" marR="43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600">
                          <a:latin typeface="Calibri"/>
                          <a:ea typeface="Batang"/>
                          <a:cs typeface="Times New Roman"/>
                        </a:rPr>
                        <a:t>7,7%</a:t>
                      </a:r>
                      <a:endParaRPr lang="fr-FR" sz="1400">
                        <a:latin typeface="Calibri"/>
                        <a:ea typeface="Batang"/>
                        <a:cs typeface="Times New Roman"/>
                      </a:endParaRPr>
                    </a:p>
                  </a:txBody>
                  <a:tcPr marL="43324" marR="43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789">
                <a:tc>
                  <a:txBody>
                    <a:bodyPr/>
                    <a:lstStyle/>
                    <a:p>
                      <a:pPr>
                        <a:lnSpc>
                          <a:spcPct val="120000"/>
                        </a:lnSpc>
                        <a:spcAft>
                          <a:spcPts val="0"/>
                        </a:spcAft>
                      </a:pPr>
                      <a:r>
                        <a:rPr lang="fr-FR" sz="1600">
                          <a:solidFill>
                            <a:srgbClr val="000000"/>
                          </a:solidFill>
                          <a:latin typeface="Calibri"/>
                          <a:ea typeface="Times New Roman"/>
                          <a:cs typeface="Calibri"/>
                        </a:rPr>
                        <a:t>Accueil</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fr-FR" sz="1600">
                          <a:solidFill>
                            <a:srgbClr val="000000"/>
                          </a:solidFill>
                          <a:latin typeface="Calibri"/>
                          <a:ea typeface="Times New Roman"/>
                          <a:cs typeface="Calibri"/>
                        </a:rPr>
                        <a:t>Manière dont vous êtes reçu</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600">
                          <a:solidFill>
                            <a:srgbClr val="000000"/>
                          </a:solidFill>
                          <a:latin typeface="Calibri"/>
                          <a:ea typeface="Times New Roman"/>
                          <a:cs typeface="Calibri"/>
                        </a:rPr>
                        <a:t>3,4%</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600">
                          <a:solidFill>
                            <a:srgbClr val="000000"/>
                          </a:solidFill>
                          <a:latin typeface="Calibri"/>
                          <a:ea typeface="Times New Roman"/>
                          <a:cs typeface="Calibri"/>
                        </a:rPr>
                        <a:t>33,6%</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600">
                          <a:solidFill>
                            <a:srgbClr val="000000"/>
                          </a:solidFill>
                          <a:latin typeface="Calibri"/>
                          <a:ea typeface="Times New Roman"/>
                          <a:cs typeface="Calibri"/>
                        </a:rPr>
                        <a:t>36,4%</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600">
                          <a:solidFill>
                            <a:srgbClr val="000000"/>
                          </a:solidFill>
                          <a:latin typeface="Calibri"/>
                          <a:ea typeface="Times New Roman"/>
                          <a:cs typeface="Calibri"/>
                        </a:rPr>
                        <a:t>9,0%</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789">
                <a:tc>
                  <a:txBody>
                    <a:bodyPr/>
                    <a:lstStyle/>
                    <a:p>
                      <a:pPr>
                        <a:lnSpc>
                          <a:spcPct val="120000"/>
                        </a:lnSpc>
                        <a:spcAft>
                          <a:spcPts val="0"/>
                        </a:spcAft>
                      </a:pPr>
                      <a:r>
                        <a:rPr lang="fr-FR" sz="1600">
                          <a:solidFill>
                            <a:srgbClr val="000000"/>
                          </a:solidFill>
                          <a:latin typeface="Calibri"/>
                          <a:ea typeface="Times New Roman"/>
                          <a:cs typeface="Calibri"/>
                        </a:rPr>
                        <a:t>Fiabilité</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fr-FR" sz="1600">
                          <a:solidFill>
                            <a:srgbClr val="000000"/>
                          </a:solidFill>
                          <a:latin typeface="Calibri"/>
                          <a:ea typeface="Times New Roman"/>
                          <a:cs typeface="Calibri"/>
                        </a:rPr>
                        <a:t>Traitement des Réclamations</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600">
                          <a:solidFill>
                            <a:srgbClr val="000000"/>
                          </a:solidFill>
                          <a:latin typeface="Calibri"/>
                          <a:ea typeface="Times New Roman"/>
                          <a:cs typeface="Calibri"/>
                        </a:rPr>
                        <a:t>6,4%</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600">
                          <a:solidFill>
                            <a:srgbClr val="000000"/>
                          </a:solidFill>
                          <a:latin typeface="Calibri"/>
                          <a:ea typeface="Times New Roman"/>
                          <a:cs typeface="Calibri"/>
                        </a:rPr>
                        <a:t>42,5%</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600">
                          <a:solidFill>
                            <a:srgbClr val="000000"/>
                          </a:solidFill>
                          <a:latin typeface="Calibri"/>
                          <a:ea typeface="Times New Roman"/>
                          <a:cs typeface="Calibri"/>
                        </a:rPr>
                        <a:t>28,9%</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600">
                          <a:solidFill>
                            <a:srgbClr val="000000"/>
                          </a:solidFill>
                          <a:latin typeface="Calibri"/>
                          <a:ea typeface="Times New Roman"/>
                          <a:cs typeface="Calibri"/>
                        </a:rPr>
                        <a:t>3,5%</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789">
                <a:tc>
                  <a:txBody>
                    <a:bodyPr/>
                    <a:lstStyle/>
                    <a:p>
                      <a:pPr>
                        <a:lnSpc>
                          <a:spcPct val="120000"/>
                        </a:lnSpc>
                        <a:spcAft>
                          <a:spcPts val="0"/>
                        </a:spcAft>
                      </a:pPr>
                      <a:r>
                        <a:rPr lang="fr-FR" sz="1600">
                          <a:solidFill>
                            <a:srgbClr val="000000"/>
                          </a:solidFill>
                          <a:latin typeface="Calibri"/>
                          <a:ea typeface="Times New Roman"/>
                          <a:cs typeface="Calibri"/>
                        </a:rPr>
                        <a:t>Rapidité de la distribution</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fr-FR" sz="1600">
                          <a:solidFill>
                            <a:srgbClr val="000000"/>
                          </a:solidFill>
                          <a:latin typeface="Calibri"/>
                          <a:ea typeface="Times New Roman"/>
                          <a:cs typeface="Calibri"/>
                        </a:rPr>
                        <a:t>Délai de livraison</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600">
                          <a:solidFill>
                            <a:srgbClr val="000000"/>
                          </a:solidFill>
                          <a:latin typeface="Calibri"/>
                          <a:ea typeface="Times New Roman"/>
                          <a:cs typeface="Calibri"/>
                        </a:rPr>
                        <a:t>5,7%</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600">
                          <a:solidFill>
                            <a:srgbClr val="000000"/>
                          </a:solidFill>
                          <a:latin typeface="Calibri"/>
                          <a:ea typeface="Times New Roman"/>
                          <a:cs typeface="Calibri"/>
                        </a:rPr>
                        <a:t>22,8%</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600">
                          <a:solidFill>
                            <a:srgbClr val="000000"/>
                          </a:solidFill>
                          <a:latin typeface="Calibri"/>
                          <a:ea typeface="Times New Roman"/>
                          <a:cs typeface="Calibri"/>
                        </a:rPr>
                        <a:t>46,9%</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600">
                          <a:solidFill>
                            <a:srgbClr val="000000"/>
                          </a:solidFill>
                          <a:latin typeface="Calibri"/>
                          <a:ea typeface="Times New Roman"/>
                          <a:cs typeface="Calibri"/>
                        </a:rPr>
                        <a:t>7,0%</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895">
                <a:tc rowSpan="2">
                  <a:txBody>
                    <a:bodyPr/>
                    <a:lstStyle/>
                    <a:p>
                      <a:pPr>
                        <a:lnSpc>
                          <a:spcPct val="120000"/>
                        </a:lnSpc>
                        <a:spcAft>
                          <a:spcPts val="0"/>
                        </a:spcAft>
                      </a:pPr>
                      <a:r>
                        <a:rPr lang="fr-FR" sz="1600">
                          <a:solidFill>
                            <a:srgbClr val="000000"/>
                          </a:solidFill>
                          <a:latin typeface="Calibri"/>
                          <a:ea typeface="Times New Roman"/>
                          <a:cs typeface="Calibri"/>
                        </a:rPr>
                        <a:t>Prix pratiqués</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fr-FR" sz="1600">
                          <a:solidFill>
                            <a:srgbClr val="000000"/>
                          </a:solidFill>
                          <a:latin typeface="Calibri"/>
                          <a:ea typeface="Times New Roman"/>
                          <a:cs typeface="Calibri"/>
                        </a:rPr>
                        <a:t>Intérieur</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600">
                          <a:solidFill>
                            <a:srgbClr val="000000"/>
                          </a:solidFill>
                          <a:latin typeface="Calibri"/>
                          <a:ea typeface="Times New Roman"/>
                          <a:cs typeface="Calibri"/>
                        </a:rPr>
                        <a:t>4,6%</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600">
                          <a:solidFill>
                            <a:srgbClr val="000000"/>
                          </a:solidFill>
                          <a:latin typeface="Calibri"/>
                          <a:ea typeface="Times New Roman"/>
                          <a:cs typeface="Calibri"/>
                        </a:rPr>
                        <a:t>31,8%</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600">
                          <a:solidFill>
                            <a:srgbClr val="000000"/>
                          </a:solidFill>
                          <a:latin typeface="Calibri"/>
                          <a:ea typeface="Times New Roman"/>
                          <a:cs typeface="Calibri"/>
                        </a:rPr>
                        <a:t>44,0%</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600">
                          <a:solidFill>
                            <a:srgbClr val="000000"/>
                          </a:solidFill>
                          <a:latin typeface="Calibri"/>
                          <a:ea typeface="Times New Roman"/>
                          <a:cs typeface="Calibri"/>
                        </a:rPr>
                        <a:t>1,4%</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895">
                <a:tc vMerge="1">
                  <a:txBody>
                    <a:bodyPr/>
                    <a:lstStyle/>
                    <a:p>
                      <a:endParaRPr lang="fr-FR"/>
                    </a:p>
                  </a:txBody>
                  <a:tcPr/>
                </a:tc>
                <a:tc>
                  <a:txBody>
                    <a:bodyPr/>
                    <a:lstStyle/>
                    <a:p>
                      <a:pPr>
                        <a:lnSpc>
                          <a:spcPct val="120000"/>
                        </a:lnSpc>
                        <a:spcAft>
                          <a:spcPts val="0"/>
                        </a:spcAft>
                      </a:pPr>
                      <a:r>
                        <a:rPr lang="fr-FR" sz="1600">
                          <a:solidFill>
                            <a:srgbClr val="000000"/>
                          </a:solidFill>
                          <a:latin typeface="Calibri"/>
                          <a:ea typeface="Times New Roman"/>
                          <a:cs typeface="Calibri"/>
                        </a:rPr>
                        <a:t>International</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600">
                          <a:solidFill>
                            <a:srgbClr val="000000"/>
                          </a:solidFill>
                          <a:latin typeface="Calibri"/>
                          <a:ea typeface="Times New Roman"/>
                          <a:cs typeface="Calibri"/>
                        </a:rPr>
                        <a:t>4,9%</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600">
                          <a:solidFill>
                            <a:srgbClr val="000000"/>
                          </a:solidFill>
                          <a:latin typeface="Calibri"/>
                          <a:ea typeface="Times New Roman"/>
                          <a:cs typeface="Calibri"/>
                        </a:rPr>
                        <a:t>30,6%</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600">
                          <a:solidFill>
                            <a:srgbClr val="000000"/>
                          </a:solidFill>
                          <a:latin typeface="Calibri"/>
                          <a:ea typeface="Times New Roman"/>
                          <a:cs typeface="Calibri"/>
                        </a:rPr>
                        <a:t>44,3%</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600">
                          <a:solidFill>
                            <a:srgbClr val="000000"/>
                          </a:solidFill>
                          <a:latin typeface="Calibri"/>
                          <a:ea typeface="Times New Roman"/>
                          <a:cs typeface="Calibri"/>
                        </a:rPr>
                        <a:t>2,4%</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1684">
                <a:tc>
                  <a:txBody>
                    <a:bodyPr/>
                    <a:lstStyle/>
                    <a:p>
                      <a:pPr>
                        <a:lnSpc>
                          <a:spcPct val="120000"/>
                        </a:lnSpc>
                        <a:spcAft>
                          <a:spcPts val="0"/>
                        </a:spcAft>
                      </a:pPr>
                      <a:r>
                        <a:rPr lang="fr-FR" sz="1600">
                          <a:solidFill>
                            <a:srgbClr val="000000"/>
                          </a:solidFill>
                          <a:latin typeface="Calibri"/>
                          <a:ea typeface="Times New Roman"/>
                          <a:cs typeface="Calibri"/>
                        </a:rPr>
                        <a:t>Sécurité des envois</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fr-FR" sz="1600">
                          <a:solidFill>
                            <a:srgbClr val="000000"/>
                          </a:solidFill>
                          <a:latin typeface="Calibri"/>
                          <a:ea typeface="Times New Roman"/>
                          <a:cs typeface="Calibri"/>
                        </a:rPr>
                        <a:t>Sécurité et intégrité des objets confiés</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600">
                          <a:solidFill>
                            <a:srgbClr val="000000"/>
                          </a:solidFill>
                          <a:latin typeface="Calibri"/>
                          <a:ea typeface="Times New Roman"/>
                          <a:cs typeface="Calibri"/>
                        </a:rPr>
                        <a:t>8,7%</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600">
                          <a:solidFill>
                            <a:srgbClr val="000000"/>
                          </a:solidFill>
                          <a:latin typeface="Calibri"/>
                          <a:ea typeface="Times New Roman"/>
                          <a:cs typeface="Calibri"/>
                        </a:rPr>
                        <a:t>35,1%</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600">
                          <a:solidFill>
                            <a:srgbClr val="000000"/>
                          </a:solidFill>
                          <a:latin typeface="Calibri"/>
                          <a:ea typeface="Times New Roman"/>
                          <a:cs typeface="Calibri"/>
                        </a:rPr>
                        <a:t>32,4%</a:t>
                      </a:r>
                      <a:endParaRPr lang="fr-FR" sz="140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600" dirty="0">
                          <a:solidFill>
                            <a:srgbClr val="000000"/>
                          </a:solidFill>
                          <a:latin typeface="Calibri"/>
                          <a:ea typeface="Times New Roman"/>
                          <a:cs typeface="Calibri"/>
                        </a:rPr>
                        <a:t>6,0%</a:t>
                      </a:r>
                      <a:endParaRPr lang="fr-FR" sz="1400" dirty="0">
                        <a:latin typeface="Calibri"/>
                        <a:ea typeface="Batang"/>
                        <a:cs typeface="Times New Roman"/>
                      </a:endParaRPr>
                    </a:p>
                  </a:txBody>
                  <a:tcPr marL="43324" marR="43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785786" y="362530"/>
            <a:ext cx="792961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Face aux motifs d’insatisfaction identifiés, les participants ont formulé quelques suggestions aux opérateurs. </a:t>
            </a:r>
          </a:p>
          <a:p>
            <a:pPr marL="0" marR="0" lvl="0" indent="0" algn="just" defTabSz="914400" rtl="0" eaLnBrk="1" fontAlgn="base" latinLnBrk="0" hangingPunct="1">
              <a:lnSpc>
                <a:spcPct val="100000"/>
              </a:lnSpc>
              <a:spcBef>
                <a:spcPct val="0"/>
              </a:spcBef>
              <a:spcAft>
                <a:spcPct val="0"/>
              </a:spcAft>
              <a:buClrTx/>
              <a:buSzTx/>
              <a:buFontTx/>
              <a:buNone/>
              <a:tabLst/>
            </a:pPr>
            <a:endParaRPr lang="fr-FR" dirty="0" smtClean="0">
              <a:latin typeface="Calibri" pitchFamily="34" charset="0"/>
              <a:ea typeface="Times New Roman" pitchFamily="18"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Le graphique suivant illustre par ordre d’importance, les variables de commande sur lesquelles les opérateurs peuvent agir pour améliorer la perception des usagers.</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2947" name="Object 3"/>
          <p:cNvGraphicFramePr>
            <a:graphicFrameLocks/>
          </p:cNvGraphicFramePr>
          <p:nvPr/>
        </p:nvGraphicFramePr>
        <p:xfrm>
          <a:off x="1071570" y="1928802"/>
          <a:ext cx="7072330" cy="3286148"/>
        </p:xfrm>
        <a:graphic>
          <a:graphicData uri="http://schemas.openxmlformats.org/presentationml/2006/ole">
            <mc:AlternateContent xmlns:mc="http://schemas.openxmlformats.org/markup-compatibility/2006">
              <mc:Choice xmlns:v="urn:schemas-microsoft-com:vml" Requires="v">
                <p:oleObj spid="_x0000_s82951" name="Graphique" r:id="rId4" imgW="6202609" imgH="2384878" progId="Excel.Chart.8">
                  <p:embed/>
                </p:oleObj>
              </mc:Choice>
              <mc:Fallback>
                <p:oleObj name="Graphique" r:id="rId4" imgW="6202609" imgH="2384878" progId="Excel.Chart.8">
                  <p:embed/>
                  <p:pic>
                    <p:nvPicPr>
                      <p:cNvPr id="0" name="Pictur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70" y="1928802"/>
                        <a:ext cx="7072330" cy="32861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949" name="Rectangle 5"/>
          <p:cNvSpPr>
            <a:spLocks noChangeArrowheads="1"/>
          </p:cNvSpPr>
          <p:nvPr/>
        </p:nvSpPr>
        <p:spPr bwMode="auto">
          <a:xfrm>
            <a:off x="0" y="2390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44" y="71414"/>
            <a:ext cx="8572560" cy="369332"/>
          </a:xfrm>
          <a:prstGeom prst="rect">
            <a:avLst/>
          </a:prstGeom>
          <a:solidFill>
            <a:srgbClr val="0070C0"/>
          </a:solidFill>
        </p:spPr>
        <p:txBody>
          <a:bodyPr wrap="square" rtlCol="0">
            <a:spAutoFit/>
          </a:bodyPr>
          <a:lstStyle/>
          <a:p>
            <a:r>
              <a:rPr lang="fr-FR" b="1" dirty="0" smtClean="0">
                <a:solidFill>
                  <a:schemeClr val="bg1"/>
                </a:solidFill>
              </a:rPr>
              <a:t>Intervenants sur le marché postal Malien</a:t>
            </a:r>
            <a:endParaRPr lang="fr-FR" b="1" dirty="0">
              <a:solidFill>
                <a:schemeClr val="bg1"/>
              </a:solidFill>
            </a:endParaRPr>
          </a:p>
        </p:txBody>
      </p:sp>
      <p:sp>
        <p:nvSpPr>
          <p:cNvPr id="3" name="Rectangle 2"/>
          <p:cNvSpPr/>
          <p:nvPr/>
        </p:nvSpPr>
        <p:spPr>
          <a:xfrm>
            <a:off x="714348" y="500042"/>
            <a:ext cx="3821303" cy="1200329"/>
          </a:xfrm>
          <a:prstGeom prst="rect">
            <a:avLst/>
          </a:prstGeom>
        </p:spPr>
        <p:txBody>
          <a:bodyPr wrap="none">
            <a:spAutoFit/>
          </a:bodyPr>
          <a:lstStyle/>
          <a:p>
            <a:r>
              <a:rPr lang="fr-FR" b="1" dirty="0" smtClean="0"/>
              <a:t>-  Le Ministère, </a:t>
            </a:r>
          </a:p>
          <a:p>
            <a:pPr>
              <a:buFontTx/>
              <a:buChar char="-"/>
            </a:pPr>
            <a:r>
              <a:rPr lang="fr-FR" b="1" dirty="0" smtClean="0"/>
              <a:t>  AMRTP, </a:t>
            </a:r>
          </a:p>
          <a:p>
            <a:pPr>
              <a:buFontTx/>
              <a:buChar char="-"/>
            </a:pPr>
            <a:r>
              <a:rPr lang="fr-FR" b="1" dirty="0" smtClean="0"/>
              <a:t>   Opérateurs autorisés,</a:t>
            </a:r>
          </a:p>
          <a:p>
            <a:pPr>
              <a:buFontTx/>
              <a:buChar char="-"/>
            </a:pPr>
            <a:r>
              <a:rPr lang="fr-FR" b="1" dirty="0" smtClean="0"/>
              <a:t>   Intervenants (opérateurs) Informels</a:t>
            </a:r>
            <a:endParaRPr lang="fr-FR" dirty="0"/>
          </a:p>
        </p:txBody>
      </p:sp>
      <p:sp>
        <p:nvSpPr>
          <p:cNvPr id="72705" name="Rectangle 1"/>
          <p:cNvSpPr>
            <a:spLocks noChangeArrowheads="1"/>
          </p:cNvSpPr>
          <p:nvPr/>
        </p:nvSpPr>
        <p:spPr bwMode="auto">
          <a:xfrm>
            <a:off x="145904" y="1714488"/>
            <a:ext cx="5997732" cy="292388"/>
          </a:xfrm>
          <a:prstGeom prst="rect">
            <a:avLst/>
          </a:prstGeom>
          <a:solidFill>
            <a:srgbClr val="0070C0"/>
          </a:solidFill>
          <a:ln w="9525">
            <a:noFill/>
            <a:miter lim="800000"/>
            <a:headEnd/>
            <a:tailEnd/>
          </a:ln>
          <a:effectLst/>
        </p:spPr>
        <p:txBody>
          <a:bodyPr vert="horz" wrap="non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1600" b="1" i="0" u="none" strike="noStrike" cap="none" normalizeH="0" baseline="0" dirty="0" smtClean="0">
                <a:ln>
                  <a:noFill/>
                </a:ln>
                <a:solidFill>
                  <a:schemeClr val="bg1"/>
                </a:solidFill>
                <a:effectLst/>
                <a:latin typeface="Gill Sans MT" pitchFamily="34" charset="0"/>
                <a:cs typeface="Arial" pitchFamily="34" charset="0"/>
              </a:rPr>
              <a:t>CADRE JURIDIQUE DES ACTIVITES POSTALES AU MALI</a:t>
            </a:r>
          </a:p>
        </p:txBody>
      </p:sp>
      <p:sp>
        <p:nvSpPr>
          <p:cNvPr id="72706" name="Rectangle 2"/>
          <p:cNvSpPr>
            <a:spLocks noChangeArrowheads="1"/>
          </p:cNvSpPr>
          <p:nvPr/>
        </p:nvSpPr>
        <p:spPr bwMode="auto">
          <a:xfrm>
            <a:off x="142844" y="4643446"/>
            <a:ext cx="871543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Le cadre juridique de la réforme du secteur postal au Mali et particulièrement les nouveaux apports de la loi n°2017-016 du 12 juin 2017 portant réglementation du secteur postal est conforme aux orientations de la Stratégie postale universelle de Doha 2013- 2016, celle d’Istanbul 2016-2020 et de la conférence stratégique de l’Union panafricaine des postes UPAP vision 2020 adoptée en mars 2015. </a:t>
            </a:r>
          </a:p>
        </p:txBody>
      </p:sp>
      <p:sp>
        <p:nvSpPr>
          <p:cNvPr id="72709" name="Rectangle 5"/>
          <p:cNvSpPr>
            <a:spLocks noChangeArrowheads="1"/>
          </p:cNvSpPr>
          <p:nvPr/>
        </p:nvSpPr>
        <p:spPr bwMode="auto">
          <a:xfrm>
            <a:off x="71406" y="2214554"/>
            <a:ext cx="857256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L’ouverture du marché postal à la concurrence, le retard dans la mise en œuvre et les insuffisances du cadre juridique réglementant le secteur ont permis aux opérateurs privés de se positionner sur le marché et de s’accaparer les activités postales rentables, au détriment de LA POSTE DU MALI.</a:t>
            </a:r>
          </a:p>
        </p:txBody>
      </p:sp>
      <p:sp>
        <p:nvSpPr>
          <p:cNvPr id="9" name="Rectangle 3"/>
          <p:cNvSpPr>
            <a:spLocks noChangeArrowheads="1"/>
          </p:cNvSpPr>
          <p:nvPr/>
        </p:nvSpPr>
        <p:spPr bwMode="auto">
          <a:xfrm>
            <a:off x="357158" y="3484907"/>
            <a:ext cx="8572560" cy="1015663"/>
          </a:xfrm>
          <a:prstGeom prst="rect">
            <a:avLst/>
          </a:prstGeom>
          <a:noFill/>
          <a:ln w="38100">
            <a:solidFill>
              <a:srgbClr val="00B05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La Loi N°2017-016-/Du 12 juin 2017 portant réglementation du secteur postal vient à point nommé pour corriger ces insuffisances et crée les conditions nécessaires pour une saine et loyale concurrence dans le secteur postal.</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8075" y="71414"/>
            <a:ext cx="2099549" cy="369332"/>
          </a:xfrm>
          <a:prstGeom prst="rect">
            <a:avLst/>
          </a:prstGeom>
          <a:solidFill>
            <a:srgbClr val="002060"/>
          </a:solidFill>
        </p:spPr>
        <p:txBody>
          <a:bodyPr wrap="none">
            <a:spAutoFit/>
          </a:bodyPr>
          <a:lstStyle/>
          <a:p>
            <a:r>
              <a:rPr lang="fr-FR" b="1" dirty="0" smtClean="0">
                <a:solidFill>
                  <a:schemeClr val="bg1"/>
                </a:solidFill>
              </a:rPr>
              <a:t>SECTEUR INFORMEL</a:t>
            </a:r>
            <a:endParaRPr lang="fr-FR" b="1" dirty="0">
              <a:solidFill>
                <a:schemeClr val="bg1"/>
              </a:solidFill>
            </a:endParaRPr>
          </a:p>
        </p:txBody>
      </p:sp>
      <p:sp>
        <p:nvSpPr>
          <p:cNvPr id="3" name="Flèche droite 2"/>
          <p:cNvSpPr/>
          <p:nvPr/>
        </p:nvSpPr>
        <p:spPr>
          <a:xfrm>
            <a:off x="214282" y="71414"/>
            <a:ext cx="500066"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4" name="Tableau 3"/>
          <p:cNvGraphicFramePr>
            <a:graphicFrameLocks noGrp="1"/>
          </p:cNvGraphicFramePr>
          <p:nvPr/>
        </p:nvGraphicFramePr>
        <p:xfrm>
          <a:off x="285720" y="928670"/>
          <a:ext cx="8572526" cy="2365629"/>
        </p:xfrm>
        <a:graphic>
          <a:graphicData uri="http://schemas.openxmlformats.org/drawingml/2006/table">
            <a:tbl>
              <a:tblPr/>
              <a:tblGrid>
                <a:gridCol w="2005972"/>
                <a:gridCol w="1642496"/>
                <a:gridCol w="1642496"/>
                <a:gridCol w="1642496"/>
                <a:gridCol w="1639066"/>
              </a:tblGrid>
              <a:tr h="523875">
                <a:tc>
                  <a:txBody>
                    <a:bodyPr/>
                    <a:lstStyle/>
                    <a:p>
                      <a:pPr algn="ctr">
                        <a:lnSpc>
                          <a:spcPct val="120000"/>
                        </a:lnSpc>
                        <a:spcAft>
                          <a:spcPts val="0"/>
                        </a:spcAft>
                      </a:pPr>
                      <a:r>
                        <a:rPr lang="fr-FR" sz="1800">
                          <a:solidFill>
                            <a:srgbClr val="000000"/>
                          </a:solidFill>
                          <a:latin typeface="Calibri"/>
                          <a:ea typeface="Times New Roman"/>
                          <a:cs typeface="Calibri"/>
                        </a:rPr>
                        <a:t>Variables</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800">
                          <a:solidFill>
                            <a:srgbClr val="000000"/>
                          </a:solidFill>
                          <a:latin typeface="Calibri"/>
                          <a:ea typeface="Times New Roman"/>
                          <a:cs typeface="Calibri"/>
                        </a:rPr>
                        <a:t>Pas du tout satisfait</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800">
                          <a:solidFill>
                            <a:srgbClr val="000000"/>
                          </a:solidFill>
                          <a:latin typeface="Calibri"/>
                          <a:ea typeface="Times New Roman"/>
                          <a:cs typeface="Calibri"/>
                        </a:rPr>
                        <a:t>Peu satisfait</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800">
                          <a:solidFill>
                            <a:srgbClr val="000000"/>
                          </a:solidFill>
                          <a:latin typeface="Calibri"/>
                          <a:ea typeface="Times New Roman"/>
                          <a:cs typeface="Calibri"/>
                        </a:rPr>
                        <a:t>Satisfait</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800">
                          <a:solidFill>
                            <a:srgbClr val="000000"/>
                          </a:solidFill>
                          <a:latin typeface="Calibri"/>
                          <a:ea typeface="Times New Roman"/>
                          <a:cs typeface="Calibri"/>
                        </a:rPr>
                        <a:t>Très satisfait</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a:lnSpc>
                          <a:spcPct val="120000"/>
                        </a:lnSpc>
                        <a:spcAft>
                          <a:spcPts val="0"/>
                        </a:spcAft>
                      </a:pPr>
                      <a:r>
                        <a:rPr lang="fr-FR" sz="1800">
                          <a:solidFill>
                            <a:srgbClr val="000000"/>
                          </a:solidFill>
                          <a:latin typeface="Calibri"/>
                          <a:ea typeface="Times New Roman"/>
                          <a:cs typeface="Calibri"/>
                        </a:rPr>
                        <a:t>Proximité</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800">
                          <a:solidFill>
                            <a:srgbClr val="000000"/>
                          </a:solidFill>
                          <a:latin typeface="Calibri"/>
                          <a:ea typeface="Times New Roman"/>
                          <a:cs typeface="Calibri"/>
                        </a:rPr>
                        <a:t>5,4%</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800">
                          <a:solidFill>
                            <a:srgbClr val="000000"/>
                          </a:solidFill>
                          <a:latin typeface="Calibri"/>
                          <a:ea typeface="Times New Roman"/>
                          <a:cs typeface="Calibri"/>
                        </a:rPr>
                        <a:t>20,3%</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800">
                          <a:solidFill>
                            <a:srgbClr val="000000"/>
                          </a:solidFill>
                          <a:latin typeface="Calibri"/>
                          <a:ea typeface="Times New Roman"/>
                          <a:cs typeface="Calibri"/>
                        </a:rPr>
                        <a:t>45,3%</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800">
                          <a:solidFill>
                            <a:srgbClr val="000000"/>
                          </a:solidFill>
                          <a:latin typeface="Calibri"/>
                          <a:ea typeface="Times New Roman"/>
                          <a:cs typeface="Calibri"/>
                        </a:rPr>
                        <a:t>6,6%</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a:lnSpc>
                          <a:spcPct val="120000"/>
                        </a:lnSpc>
                        <a:spcAft>
                          <a:spcPts val="0"/>
                        </a:spcAft>
                      </a:pPr>
                      <a:r>
                        <a:rPr lang="fr-FR" sz="1800">
                          <a:solidFill>
                            <a:srgbClr val="000000"/>
                          </a:solidFill>
                          <a:latin typeface="Calibri"/>
                          <a:ea typeface="Times New Roman"/>
                          <a:cs typeface="Calibri"/>
                        </a:rPr>
                        <a:t>Prix pratiqués</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800">
                          <a:solidFill>
                            <a:srgbClr val="000000"/>
                          </a:solidFill>
                          <a:latin typeface="Calibri"/>
                          <a:ea typeface="Times New Roman"/>
                          <a:cs typeface="Calibri"/>
                        </a:rPr>
                        <a:t>3,7%</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800">
                          <a:solidFill>
                            <a:srgbClr val="000000"/>
                          </a:solidFill>
                          <a:latin typeface="Calibri"/>
                          <a:ea typeface="Times New Roman"/>
                          <a:cs typeface="Calibri"/>
                        </a:rPr>
                        <a:t>17,6%</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800">
                          <a:solidFill>
                            <a:srgbClr val="000000"/>
                          </a:solidFill>
                          <a:latin typeface="Calibri"/>
                          <a:ea typeface="Times New Roman"/>
                          <a:cs typeface="Calibri"/>
                        </a:rPr>
                        <a:t>43,1%</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800">
                          <a:solidFill>
                            <a:srgbClr val="000000"/>
                          </a:solidFill>
                          <a:latin typeface="Calibri"/>
                          <a:ea typeface="Times New Roman"/>
                          <a:cs typeface="Calibri"/>
                        </a:rPr>
                        <a:t>33,2%</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a:lnSpc>
                          <a:spcPct val="120000"/>
                        </a:lnSpc>
                        <a:spcAft>
                          <a:spcPts val="0"/>
                        </a:spcAft>
                      </a:pPr>
                      <a:r>
                        <a:rPr lang="fr-FR" sz="1800">
                          <a:solidFill>
                            <a:srgbClr val="000000"/>
                          </a:solidFill>
                          <a:latin typeface="Calibri"/>
                          <a:ea typeface="Times New Roman"/>
                          <a:cs typeface="Calibri"/>
                        </a:rPr>
                        <a:t>Délai de livraison</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800">
                          <a:solidFill>
                            <a:srgbClr val="000000"/>
                          </a:solidFill>
                          <a:latin typeface="Calibri"/>
                          <a:ea typeface="Times New Roman"/>
                          <a:cs typeface="Calibri"/>
                        </a:rPr>
                        <a:t>4,7%</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800">
                          <a:solidFill>
                            <a:srgbClr val="000000"/>
                          </a:solidFill>
                          <a:latin typeface="Calibri"/>
                          <a:ea typeface="Times New Roman"/>
                          <a:cs typeface="Calibri"/>
                        </a:rPr>
                        <a:t>8,0%</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800">
                          <a:solidFill>
                            <a:srgbClr val="000000"/>
                          </a:solidFill>
                          <a:latin typeface="Calibri"/>
                          <a:ea typeface="Times New Roman"/>
                          <a:cs typeface="Calibri"/>
                        </a:rPr>
                        <a:t>48,1%</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800">
                          <a:solidFill>
                            <a:srgbClr val="000000"/>
                          </a:solidFill>
                          <a:latin typeface="Calibri"/>
                          <a:ea typeface="Times New Roman"/>
                          <a:cs typeface="Calibri"/>
                        </a:rPr>
                        <a:t>36,4%</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a:lnSpc>
                          <a:spcPct val="120000"/>
                        </a:lnSpc>
                        <a:spcAft>
                          <a:spcPts val="0"/>
                        </a:spcAft>
                      </a:pPr>
                      <a:r>
                        <a:rPr lang="fr-FR" sz="1800">
                          <a:solidFill>
                            <a:srgbClr val="000000"/>
                          </a:solidFill>
                          <a:latin typeface="Calibri"/>
                          <a:ea typeface="Times New Roman"/>
                          <a:cs typeface="Calibri"/>
                        </a:rPr>
                        <a:t>Fiabilité</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800">
                          <a:solidFill>
                            <a:srgbClr val="000000"/>
                          </a:solidFill>
                          <a:latin typeface="Calibri"/>
                          <a:ea typeface="Times New Roman"/>
                          <a:cs typeface="Calibri"/>
                        </a:rPr>
                        <a:t>6,3%</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800">
                          <a:solidFill>
                            <a:srgbClr val="000000"/>
                          </a:solidFill>
                          <a:latin typeface="Calibri"/>
                          <a:ea typeface="Times New Roman"/>
                          <a:cs typeface="Calibri"/>
                        </a:rPr>
                        <a:t>36,6%</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800">
                          <a:solidFill>
                            <a:srgbClr val="000000"/>
                          </a:solidFill>
                          <a:latin typeface="Calibri"/>
                          <a:ea typeface="Times New Roman"/>
                          <a:cs typeface="Calibri"/>
                        </a:rPr>
                        <a:t>42,4%</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800">
                          <a:solidFill>
                            <a:srgbClr val="000000"/>
                          </a:solidFill>
                          <a:latin typeface="Calibri"/>
                          <a:ea typeface="Times New Roman"/>
                          <a:cs typeface="Calibri"/>
                        </a:rPr>
                        <a:t>6,6%</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525">
                <a:tc>
                  <a:txBody>
                    <a:bodyPr/>
                    <a:lstStyle/>
                    <a:p>
                      <a:pPr algn="ctr">
                        <a:lnSpc>
                          <a:spcPct val="120000"/>
                        </a:lnSpc>
                        <a:spcAft>
                          <a:spcPts val="0"/>
                        </a:spcAft>
                      </a:pPr>
                      <a:r>
                        <a:rPr lang="fr-FR" sz="1800">
                          <a:solidFill>
                            <a:srgbClr val="000000"/>
                          </a:solidFill>
                          <a:latin typeface="Calibri"/>
                          <a:ea typeface="Times New Roman"/>
                          <a:cs typeface="Calibri"/>
                        </a:rPr>
                        <a:t>Sécurité et intégrité</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800">
                          <a:solidFill>
                            <a:srgbClr val="000000"/>
                          </a:solidFill>
                          <a:latin typeface="Calibri"/>
                          <a:ea typeface="Times New Roman"/>
                          <a:cs typeface="Calibri"/>
                        </a:rPr>
                        <a:t>5,1%</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800">
                          <a:solidFill>
                            <a:srgbClr val="000000"/>
                          </a:solidFill>
                          <a:latin typeface="Calibri"/>
                          <a:ea typeface="Times New Roman"/>
                          <a:cs typeface="Calibri"/>
                        </a:rPr>
                        <a:t>37,8%</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800">
                          <a:solidFill>
                            <a:srgbClr val="000000"/>
                          </a:solidFill>
                          <a:latin typeface="Calibri"/>
                          <a:ea typeface="Times New Roman"/>
                          <a:cs typeface="Calibri"/>
                        </a:rPr>
                        <a:t>46,4%</a:t>
                      </a:r>
                      <a:endParaRPr lang="fr-FR" sz="16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1800" dirty="0">
                          <a:solidFill>
                            <a:srgbClr val="000000"/>
                          </a:solidFill>
                          <a:latin typeface="Calibri"/>
                          <a:ea typeface="Times New Roman"/>
                          <a:cs typeface="Calibri"/>
                        </a:rPr>
                        <a:t>8,3%</a:t>
                      </a:r>
                      <a:endParaRPr lang="fr-FR" sz="1600" dirty="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7041" name="Rectangle 1"/>
          <p:cNvSpPr>
            <a:spLocks noChangeArrowheads="1"/>
          </p:cNvSpPr>
          <p:nvPr/>
        </p:nvSpPr>
        <p:spPr bwMode="auto">
          <a:xfrm>
            <a:off x="214282" y="3429000"/>
            <a:ext cx="864399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7013"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Somme toute, du diagnostic fait, il apparait que certains facteurs prépondérants motivent la décision des usagers à consommer les services des structures informelles. Ils se présentent dans le tableau ci-après :</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Tableau 6"/>
          <p:cNvGraphicFramePr>
            <a:graphicFrameLocks noGrp="1"/>
          </p:cNvGraphicFramePr>
          <p:nvPr/>
        </p:nvGraphicFramePr>
        <p:xfrm>
          <a:off x="3714744" y="4143380"/>
          <a:ext cx="3786214" cy="2428892"/>
        </p:xfrm>
        <a:graphic>
          <a:graphicData uri="http://schemas.openxmlformats.org/drawingml/2006/table">
            <a:tbl>
              <a:tblPr/>
              <a:tblGrid>
                <a:gridCol w="2158807"/>
                <a:gridCol w="1627407"/>
              </a:tblGrid>
              <a:tr h="490827">
                <a:tc gridSpan="2">
                  <a:txBody>
                    <a:bodyPr/>
                    <a:lstStyle/>
                    <a:p>
                      <a:pPr algn="ctr">
                        <a:lnSpc>
                          <a:spcPct val="120000"/>
                        </a:lnSpc>
                        <a:spcAft>
                          <a:spcPts val="0"/>
                        </a:spcAft>
                      </a:pPr>
                      <a:r>
                        <a:rPr lang="fr-FR" sz="1200" b="1" dirty="0">
                          <a:solidFill>
                            <a:srgbClr val="000000"/>
                          </a:solidFill>
                          <a:latin typeface="Calibri"/>
                          <a:ea typeface="Times New Roman"/>
                          <a:cs typeface="Calibri"/>
                        </a:rPr>
                        <a:t>Classification des variables de décision</a:t>
                      </a:r>
                      <a:endParaRPr lang="fr-FR" sz="1100" dirty="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530227">
                <a:tc>
                  <a:txBody>
                    <a:bodyPr/>
                    <a:lstStyle/>
                    <a:p>
                      <a:pPr algn="ctr">
                        <a:lnSpc>
                          <a:spcPct val="120000"/>
                        </a:lnSpc>
                        <a:spcAft>
                          <a:spcPts val="0"/>
                        </a:spcAft>
                      </a:pPr>
                      <a:r>
                        <a:rPr lang="fr-FR" sz="1200">
                          <a:solidFill>
                            <a:srgbClr val="000000"/>
                          </a:solidFill>
                          <a:latin typeface="Calibri"/>
                          <a:ea typeface="Times New Roman"/>
                          <a:cs typeface="Calibri"/>
                        </a:rPr>
                        <a:t>Délais de livraison</a:t>
                      </a:r>
                      <a:endParaRPr lang="fr-FR" sz="11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20000"/>
                        </a:lnSpc>
                        <a:spcAft>
                          <a:spcPts val="0"/>
                        </a:spcAft>
                      </a:pPr>
                      <a:r>
                        <a:rPr lang="fr-FR" sz="1200" dirty="0">
                          <a:solidFill>
                            <a:srgbClr val="000000"/>
                          </a:solidFill>
                          <a:latin typeface="Calibri"/>
                          <a:ea typeface="Times New Roman"/>
                          <a:cs typeface="Calibri"/>
                        </a:rPr>
                        <a:t> Plus important</a:t>
                      </a:r>
                      <a:endParaRPr lang="fr-FR" sz="1100" dirty="0">
                        <a:latin typeface="Calibri"/>
                        <a:ea typeface="Batang"/>
                        <a:cs typeface="Times New Roman"/>
                      </a:endParaRPr>
                    </a:p>
                    <a:p>
                      <a:pPr algn="ctr">
                        <a:lnSpc>
                          <a:spcPct val="120000"/>
                        </a:lnSpc>
                        <a:spcAft>
                          <a:spcPts val="0"/>
                        </a:spcAft>
                      </a:pPr>
                      <a:endParaRPr lang="fr-FR" sz="1000" dirty="0" smtClean="0">
                        <a:latin typeface="Times New Roman"/>
                      </a:endParaRPr>
                    </a:p>
                    <a:p>
                      <a:pPr algn="ctr">
                        <a:lnSpc>
                          <a:spcPct val="120000"/>
                        </a:lnSpc>
                        <a:spcAft>
                          <a:spcPts val="0"/>
                        </a:spcAft>
                      </a:pPr>
                      <a:endParaRPr lang="fr-FR" sz="1000" dirty="0" smtClean="0">
                        <a:latin typeface="Times New Roman"/>
                      </a:endParaRPr>
                    </a:p>
                    <a:p>
                      <a:pPr algn="ctr">
                        <a:lnSpc>
                          <a:spcPct val="120000"/>
                        </a:lnSpc>
                        <a:spcAft>
                          <a:spcPts val="0"/>
                        </a:spcAft>
                      </a:pPr>
                      <a:endParaRPr lang="fr-FR" sz="1000" dirty="0" smtClean="0">
                        <a:latin typeface="Times New Roman"/>
                      </a:endParaRPr>
                    </a:p>
                    <a:p>
                      <a:pPr algn="ctr">
                        <a:lnSpc>
                          <a:spcPct val="120000"/>
                        </a:lnSpc>
                        <a:spcAft>
                          <a:spcPts val="0"/>
                        </a:spcAft>
                      </a:pPr>
                      <a:endParaRPr lang="fr-FR" sz="1000" dirty="0" smtClean="0">
                        <a:latin typeface="Times New Roman"/>
                      </a:endParaRPr>
                    </a:p>
                    <a:p>
                      <a:pPr algn="ctr">
                        <a:lnSpc>
                          <a:spcPct val="120000"/>
                        </a:lnSpc>
                        <a:spcAft>
                          <a:spcPts val="0"/>
                        </a:spcAft>
                      </a:pPr>
                      <a:endParaRPr lang="fr-FR" sz="1000" dirty="0" smtClean="0">
                        <a:latin typeface="Times New Roman"/>
                      </a:endParaRPr>
                    </a:p>
                    <a:p>
                      <a:pPr algn="ctr">
                        <a:lnSpc>
                          <a:spcPct val="120000"/>
                        </a:lnSpc>
                        <a:spcAft>
                          <a:spcPts val="0"/>
                        </a:spcAft>
                      </a:pPr>
                      <a:r>
                        <a:rPr lang="fr-FR" sz="1000" dirty="0">
                          <a:latin typeface="Times New Roman"/>
                        </a:rPr>
                        <a:t/>
                      </a:r>
                      <a:br>
                        <a:rPr lang="fr-FR" sz="1000" dirty="0">
                          <a:latin typeface="Times New Roman"/>
                        </a:rPr>
                      </a:br>
                      <a:r>
                        <a:rPr lang="fr-FR" sz="1200" dirty="0">
                          <a:solidFill>
                            <a:srgbClr val="000000"/>
                          </a:solidFill>
                          <a:latin typeface="Calibri"/>
                          <a:ea typeface="Times New Roman"/>
                          <a:cs typeface="Calibri"/>
                        </a:rPr>
                        <a:t>Moins important</a:t>
                      </a:r>
                      <a:endParaRPr lang="fr-FR" sz="1100" dirty="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578">
                <a:tc>
                  <a:txBody>
                    <a:bodyPr/>
                    <a:lstStyle/>
                    <a:p>
                      <a:pPr algn="ctr">
                        <a:lnSpc>
                          <a:spcPct val="120000"/>
                        </a:lnSpc>
                        <a:spcAft>
                          <a:spcPts val="0"/>
                        </a:spcAft>
                      </a:pPr>
                      <a:r>
                        <a:rPr lang="fr-FR" sz="1200">
                          <a:solidFill>
                            <a:srgbClr val="000000"/>
                          </a:solidFill>
                          <a:latin typeface="Calibri"/>
                          <a:ea typeface="Times New Roman"/>
                          <a:cs typeface="Calibri"/>
                        </a:rPr>
                        <a:t>Sécurité et intégrité des objets confiés </a:t>
                      </a:r>
                      <a:endParaRPr lang="fr-FR" sz="11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r>
              <a:tr h="454098">
                <a:tc>
                  <a:txBody>
                    <a:bodyPr/>
                    <a:lstStyle/>
                    <a:p>
                      <a:pPr algn="ctr">
                        <a:lnSpc>
                          <a:spcPct val="120000"/>
                        </a:lnSpc>
                        <a:spcAft>
                          <a:spcPts val="0"/>
                        </a:spcAft>
                      </a:pPr>
                      <a:r>
                        <a:rPr lang="fr-FR" sz="1200">
                          <a:solidFill>
                            <a:srgbClr val="000000"/>
                          </a:solidFill>
                          <a:latin typeface="Calibri"/>
                          <a:ea typeface="Times New Roman"/>
                          <a:cs typeface="Calibri"/>
                        </a:rPr>
                        <a:t>Prix pratiqués</a:t>
                      </a:r>
                      <a:endParaRPr lang="fr-FR" sz="110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r>
              <a:tr h="492162">
                <a:tc>
                  <a:txBody>
                    <a:bodyPr/>
                    <a:lstStyle/>
                    <a:p>
                      <a:pPr algn="ctr">
                        <a:lnSpc>
                          <a:spcPct val="120000"/>
                        </a:lnSpc>
                        <a:spcAft>
                          <a:spcPts val="0"/>
                        </a:spcAft>
                      </a:pPr>
                      <a:r>
                        <a:rPr lang="fr-FR" sz="1200" dirty="0">
                          <a:solidFill>
                            <a:srgbClr val="000000"/>
                          </a:solidFill>
                          <a:latin typeface="Calibri"/>
                          <a:ea typeface="Times New Roman"/>
                          <a:cs typeface="Calibri"/>
                        </a:rPr>
                        <a:t>Méconnaissance du cadre réglementaire</a:t>
                      </a:r>
                      <a:endParaRPr lang="fr-FR" sz="1100" dirty="0">
                        <a:latin typeface="Calibri"/>
                        <a:ea typeface="Batang"/>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r>
            </a:tbl>
          </a:graphicData>
        </a:graphic>
      </p:graphicFrame>
      <p:sp>
        <p:nvSpPr>
          <p:cNvPr id="87042" name="AutoShape 9"/>
          <p:cNvSpPr>
            <a:spLocks noChangeArrowheads="1"/>
          </p:cNvSpPr>
          <p:nvPr/>
        </p:nvSpPr>
        <p:spPr bwMode="auto">
          <a:xfrm>
            <a:off x="6515115" y="5100656"/>
            <a:ext cx="271463" cy="971550"/>
          </a:xfrm>
          <a:prstGeom prst="upArrow">
            <a:avLst>
              <a:gd name="adj1" fmla="val 50000"/>
              <a:gd name="adj2" fmla="val 89474"/>
            </a:avLst>
          </a:prstGeom>
          <a:solidFill>
            <a:srgbClr val="FFFFFF"/>
          </a:solidFill>
          <a:ln w="63500" cmpd="thickThin">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8075" y="142852"/>
            <a:ext cx="4473853" cy="400110"/>
          </a:xfrm>
          <a:prstGeom prst="rect">
            <a:avLst/>
          </a:prstGeom>
          <a:solidFill>
            <a:srgbClr val="002060"/>
          </a:solidFill>
        </p:spPr>
        <p:txBody>
          <a:bodyPr wrap="none">
            <a:spAutoFit/>
          </a:bodyPr>
          <a:lstStyle/>
          <a:p>
            <a:pPr lvl="0"/>
            <a:r>
              <a:rPr lang="fr-FR" sz="2000" b="1" dirty="0" smtClean="0">
                <a:solidFill>
                  <a:schemeClr val="bg1"/>
                </a:solidFill>
                <a:latin typeface="Calibri" pitchFamily="34" charset="0"/>
                <a:ea typeface="Batang" pitchFamily="18" charset="-127"/>
                <a:cs typeface="Calibri" pitchFamily="34" charset="0"/>
              </a:rPr>
              <a:t>A</a:t>
            </a:r>
            <a:r>
              <a:rPr lang="fr-FR" sz="2000" b="1" dirty="0" smtClean="0" bmk="">
                <a:solidFill>
                  <a:schemeClr val="bg1"/>
                </a:solidFill>
                <a:latin typeface="Calibri" pitchFamily="34" charset="0"/>
                <a:ea typeface="Batang" pitchFamily="18" charset="-127"/>
                <a:cs typeface="Calibri" pitchFamily="34" charset="0"/>
              </a:rPr>
              <a:t>nalyse SWOT du marché postal au Mali</a:t>
            </a:r>
            <a:endParaRPr lang="fr-FR" sz="3200" b="1" dirty="0" smtClean="0">
              <a:solidFill>
                <a:schemeClr val="bg1"/>
              </a:solidFill>
              <a:latin typeface="Arial" pitchFamily="34" charset="0"/>
              <a:cs typeface="Arial" pitchFamily="34" charset="0"/>
            </a:endParaRPr>
          </a:p>
        </p:txBody>
      </p:sp>
      <p:graphicFrame>
        <p:nvGraphicFramePr>
          <p:cNvPr id="6" name="Tableau 5"/>
          <p:cNvGraphicFramePr>
            <a:graphicFrameLocks noGrp="1"/>
          </p:cNvGraphicFramePr>
          <p:nvPr/>
        </p:nvGraphicFramePr>
        <p:xfrm>
          <a:off x="285720" y="785794"/>
          <a:ext cx="8715436" cy="5852160"/>
        </p:xfrm>
        <a:graphic>
          <a:graphicData uri="http://schemas.openxmlformats.org/drawingml/2006/table">
            <a:tbl>
              <a:tblPr/>
              <a:tblGrid>
                <a:gridCol w="1285884"/>
                <a:gridCol w="4643470"/>
                <a:gridCol w="1500198"/>
                <a:gridCol w="1285884"/>
              </a:tblGrid>
              <a:tr h="215446">
                <a:tc>
                  <a:txBody>
                    <a:bodyPr/>
                    <a:lstStyle/>
                    <a:p>
                      <a:pPr marL="530225" marR="14605" algn="l">
                        <a:lnSpc>
                          <a:spcPct val="120000"/>
                        </a:lnSpc>
                        <a:spcAft>
                          <a:spcPts val="0"/>
                        </a:spcAft>
                      </a:pPr>
                      <a:r>
                        <a:rPr lang="fr-FR" sz="1200" spc="-25" dirty="0">
                          <a:latin typeface="Calibri"/>
                          <a:ea typeface="Calibri"/>
                          <a:cs typeface="Calibri"/>
                        </a:rPr>
                        <a:t>Forces</a:t>
                      </a:r>
                      <a:endParaRPr lang="fr-FR" sz="1200" dirty="0">
                        <a:latin typeface="Calibri"/>
                        <a:ea typeface="Batang"/>
                        <a:cs typeface="Times New Roman"/>
                      </a:endParaRPr>
                    </a:p>
                  </a:txBody>
                  <a:tcPr marL="28222" marR="28222"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E6E6E6"/>
                    </a:solidFill>
                  </a:tcPr>
                </a:tc>
                <a:tc>
                  <a:txBody>
                    <a:bodyPr/>
                    <a:lstStyle/>
                    <a:p>
                      <a:pPr marL="530225" marR="14605" algn="ctr">
                        <a:lnSpc>
                          <a:spcPct val="120000"/>
                        </a:lnSpc>
                        <a:spcAft>
                          <a:spcPts val="0"/>
                        </a:spcAft>
                      </a:pPr>
                      <a:r>
                        <a:rPr lang="fr-FR" sz="1200" spc="-25">
                          <a:latin typeface="Calibri"/>
                          <a:ea typeface="Calibri"/>
                          <a:cs typeface="Calibri"/>
                        </a:rPr>
                        <a:t>Faiblesses</a:t>
                      </a:r>
                      <a:endParaRPr lang="fr-FR" sz="1200">
                        <a:latin typeface="Calibri"/>
                        <a:ea typeface="Batang"/>
                        <a:cs typeface="Times New Roman"/>
                      </a:endParaRPr>
                    </a:p>
                  </a:txBody>
                  <a:tcPr marL="28222" marR="28222"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E6E6E6"/>
                    </a:solidFill>
                  </a:tcPr>
                </a:tc>
                <a:tc>
                  <a:txBody>
                    <a:bodyPr/>
                    <a:lstStyle/>
                    <a:p>
                      <a:pPr marL="530225" marR="14605" algn="ctr">
                        <a:lnSpc>
                          <a:spcPct val="120000"/>
                        </a:lnSpc>
                        <a:spcAft>
                          <a:spcPts val="0"/>
                        </a:spcAft>
                      </a:pPr>
                      <a:r>
                        <a:rPr lang="fr-FR" sz="1200" b="1" spc="-25">
                          <a:latin typeface="Calibri"/>
                          <a:ea typeface="Calibri"/>
                          <a:cs typeface="Calibri"/>
                        </a:rPr>
                        <a:t>Opportunités</a:t>
                      </a:r>
                      <a:endParaRPr lang="fr-FR" sz="1200">
                        <a:latin typeface="Calibri"/>
                        <a:ea typeface="Batang"/>
                        <a:cs typeface="Times New Roman"/>
                      </a:endParaRPr>
                    </a:p>
                  </a:txBody>
                  <a:tcPr marL="28222" marR="28222"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E6E6E6"/>
                    </a:solidFill>
                  </a:tcPr>
                </a:tc>
                <a:tc>
                  <a:txBody>
                    <a:bodyPr/>
                    <a:lstStyle/>
                    <a:p>
                      <a:pPr marL="530225" marR="14605" algn="l">
                        <a:lnSpc>
                          <a:spcPct val="120000"/>
                        </a:lnSpc>
                        <a:spcAft>
                          <a:spcPts val="0"/>
                        </a:spcAft>
                      </a:pPr>
                      <a:r>
                        <a:rPr lang="fr-FR" sz="1200" b="1" spc="-25" dirty="0">
                          <a:latin typeface="Calibri"/>
                          <a:ea typeface="Calibri"/>
                          <a:cs typeface="Calibri"/>
                        </a:rPr>
                        <a:t>Menaces</a:t>
                      </a:r>
                      <a:endParaRPr lang="fr-FR" sz="1200" dirty="0">
                        <a:latin typeface="Calibri"/>
                        <a:ea typeface="Batang"/>
                        <a:cs typeface="Times New Roman"/>
                      </a:endParaRPr>
                    </a:p>
                  </a:txBody>
                  <a:tcPr marL="28222" marR="28222"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E6E6E6"/>
                    </a:solidFill>
                  </a:tcPr>
                </a:tc>
              </a:tr>
              <a:tr h="1723568">
                <a:tc>
                  <a:txBody>
                    <a:bodyPr/>
                    <a:lstStyle/>
                    <a:p>
                      <a:pPr marL="342900" lvl="0" indent="-342900" algn="l">
                        <a:lnSpc>
                          <a:spcPct val="120000"/>
                        </a:lnSpc>
                        <a:spcAft>
                          <a:spcPts val="0"/>
                        </a:spcAft>
                        <a:buFont typeface="CG Omega"/>
                        <a:buChar char="-"/>
                      </a:pPr>
                      <a:r>
                        <a:rPr lang="fr-FR" sz="1400" dirty="0">
                          <a:latin typeface="Calibri"/>
                          <a:ea typeface="Calibri"/>
                          <a:cs typeface="Calibri"/>
                        </a:rPr>
                        <a:t>Marché postal ouvert à la concurrence : existence de sept (7) opérateurs postaux ;</a:t>
                      </a:r>
                      <a:endParaRPr lang="fr-FR" sz="1600" dirty="0">
                        <a:latin typeface="Calibri"/>
                        <a:ea typeface="Times New Roman"/>
                        <a:cs typeface="Times New Roman"/>
                      </a:endParaRPr>
                    </a:p>
                    <a:p>
                      <a:pPr marL="342900" lvl="0" indent="-342900" algn="l">
                        <a:lnSpc>
                          <a:spcPct val="120000"/>
                        </a:lnSpc>
                        <a:spcAft>
                          <a:spcPts val="0"/>
                        </a:spcAft>
                        <a:buFont typeface="CG Omega"/>
                        <a:buChar char="-"/>
                      </a:pPr>
                      <a:r>
                        <a:rPr lang="fr-FR" sz="1400" dirty="0">
                          <a:latin typeface="Calibri"/>
                          <a:ea typeface="Times New Roman"/>
                          <a:cs typeface="Calibri"/>
                        </a:rPr>
                        <a:t>Personnel jeune : 39% des 368 employés au 31 décembre 2017 ont un âge compris entre 25 et 39 ans.</a:t>
                      </a:r>
                      <a:endParaRPr lang="fr-FR" sz="1600" dirty="0">
                        <a:latin typeface="Calibri"/>
                        <a:ea typeface="Times New Roman"/>
                        <a:cs typeface="Times New Roman"/>
                      </a:endParaRPr>
                    </a:p>
                  </a:txBody>
                  <a:tcPr marL="28222" marR="28222"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342900" lvl="0" indent="-342900" algn="just">
                        <a:lnSpc>
                          <a:spcPct val="120000"/>
                        </a:lnSpc>
                        <a:spcAft>
                          <a:spcPts val="0"/>
                        </a:spcAft>
                        <a:buFont typeface="CG Omega"/>
                        <a:buChar char="-"/>
                      </a:pPr>
                      <a:r>
                        <a:rPr lang="fr-FR" sz="1100" dirty="0">
                          <a:latin typeface="Calibri"/>
                          <a:ea typeface="Times New Roman"/>
                          <a:cs typeface="Calibri"/>
                        </a:rPr>
                        <a:t>Existence d’un grand nombre d’acteurs informels : au moins cinquante-sept (57) structures informelles absorbent une partie importante du marché sans contribuer à son développement ;</a:t>
                      </a:r>
                      <a:endParaRPr lang="fr-FR" sz="1200" dirty="0">
                        <a:latin typeface="Calibri"/>
                        <a:ea typeface="Times New Roman"/>
                        <a:cs typeface="Times New Roman"/>
                      </a:endParaRPr>
                    </a:p>
                    <a:p>
                      <a:pPr marL="342900" lvl="0" indent="-342900" algn="just">
                        <a:lnSpc>
                          <a:spcPct val="120000"/>
                        </a:lnSpc>
                        <a:spcAft>
                          <a:spcPts val="0"/>
                        </a:spcAft>
                        <a:buFont typeface="CG Omega"/>
                        <a:buChar char="-"/>
                      </a:pPr>
                      <a:r>
                        <a:rPr lang="fr-FR" sz="1100" dirty="0">
                          <a:latin typeface="Calibri"/>
                          <a:ea typeface="Times New Roman"/>
                          <a:cs typeface="Calibri"/>
                        </a:rPr>
                        <a:t>34 % du courrier généré échappent à la distribution des opérateurs formels du marché postal, selon les résultats de l’approche utilisée ;</a:t>
                      </a:r>
                      <a:endParaRPr lang="fr-FR" sz="1200" dirty="0">
                        <a:latin typeface="Calibri"/>
                        <a:ea typeface="Times New Roman"/>
                        <a:cs typeface="Times New Roman"/>
                      </a:endParaRPr>
                    </a:p>
                    <a:p>
                      <a:pPr marL="342900" lvl="0" indent="-342900" algn="just">
                        <a:lnSpc>
                          <a:spcPct val="120000"/>
                        </a:lnSpc>
                        <a:spcAft>
                          <a:spcPts val="0"/>
                        </a:spcAft>
                        <a:buFont typeface="CG Omega"/>
                        <a:buChar char="-"/>
                      </a:pPr>
                      <a:r>
                        <a:rPr lang="fr-FR" sz="1100" dirty="0">
                          <a:latin typeface="Calibri"/>
                          <a:ea typeface="Times New Roman"/>
                          <a:cs typeface="Calibri"/>
                        </a:rPr>
                        <a:t>Insuffisance d’interconnexion du réseau des bureaux de postes chez l’opérateur désigné ou des points d’accès aux services postaux chez les opérateurs privés ;</a:t>
                      </a:r>
                      <a:endParaRPr lang="fr-FR" sz="1200" dirty="0">
                        <a:latin typeface="Calibri"/>
                        <a:ea typeface="Times New Roman"/>
                        <a:cs typeface="Times New Roman"/>
                      </a:endParaRPr>
                    </a:p>
                    <a:p>
                      <a:pPr marL="342900" lvl="0" indent="-342900" algn="just">
                        <a:lnSpc>
                          <a:spcPct val="120000"/>
                        </a:lnSpc>
                        <a:spcAft>
                          <a:spcPts val="0"/>
                        </a:spcAft>
                        <a:buFont typeface="CG Omega"/>
                        <a:buChar char="-"/>
                      </a:pPr>
                      <a:r>
                        <a:rPr lang="fr-FR" sz="1100" dirty="0">
                          <a:latin typeface="Calibri"/>
                          <a:ea typeface="Times New Roman"/>
                          <a:cs typeface="Calibri"/>
                        </a:rPr>
                        <a:t>Faible taux d’informatisation des opérations postales : ceci se traduit par l’absence de données statistiques, une qualité de service réduite et la dominance des services de base ;</a:t>
                      </a:r>
                      <a:endParaRPr lang="fr-FR" sz="1200" dirty="0">
                        <a:latin typeface="Calibri"/>
                        <a:ea typeface="Times New Roman"/>
                        <a:cs typeface="Times New Roman"/>
                      </a:endParaRPr>
                    </a:p>
                    <a:p>
                      <a:pPr marL="342900" lvl="0" indent="-342900" algn="just">
                        <a:lnSpc>
                          <a:spcPct val="120000"/>
                        </a:lnSpc>
                        <a:spcAft>
                          <a:spcPts val="0"/>
                        </a:spcAft>
                        <a:buFont typeface="CG Omega"/>
                        <a:buChar char="-"/>
                      </a:pPr>
                      <a:r>
                        <a:rPr lang="fr-FR" sz="1100" dirty="0">
                          <a:latin typeface="Calibri"/>
                          <a:ea typeface="Times New Roman"/>
                          <a:cs typeface="Calibri"/>
                        </a:rPr>
                        <a:t>Nombre de points d’accès aux services postaux très limité : moyenne annuelle d’un (1) point d’accès aux services postaux pour 159 292 habitants (1 308 à l’échelle mondiale) ;</a:t>
                      </a:r>
                      <a:endParaRPr lang="fr-FR" sz="1200" dirty="0">
                        <a:latin typeface="Calibri"/>
                        <a:ea typeface="Times New Roman"/>
                        <a:cs typeface="Times New Roman"/>
                      </a:endParaRPr>
                    </a:p>
                    <a:p>
                      <a:pPr marL="342900" lvl="0" indent="-342900" algn="just">
                        <a:lnSpc>
                          <a:spcPct val="120000"/>
                        </a:lnSpc>
                        <a:spcAft>
                          <a:spcPts val="0"/>
                        </a:spcAft>
                        <a:buFont typeface="CG Omega"/>
                        <a:buChar char="-"/>
                      </a:pPr>
                      <a:r>
                        <a:rPr lang="fr-FR" sz="1100" dirty="0">
                          <a:latin typeface="Calibri"/>
                          <a:ea typeface="Times New Roman"/>
                          <a:cs typeface="Calibri"/>
                        </a:rPr>
                        <a:t>48 913 habitants sont desservis par un (1) seul employé de poste (1 319 à l’échelle mondiale) ;</a:t>
                      </a:r>
                      <a:endParaRPr lang="fr-FR" sz="1200" dirty="0">
                        <a:latin typeface="Calibri"/>
                        <a:ea typeface="Times New Roman"/>
                        <a:cs typeface="Times New Roman"/>
                      </a:endParaRPr>
                    </a:p>
                    <a:p>
                      <a:pPr marL="342900" lvl="0" indent="-342900" algn="just">
                        <a:lnSpc>
                          <a:spcPct val="120000"/>
                        </a:lnSpc>
                        <a:spcAft>
                          <a:spcPts val="0"/>
                        </a:spcAft>
                        <a:buFont typeface="CG Omega"/>
                        <a:buChar char="-"/>
                      </a:pPr>
                      <a:r>
                        <a:rPr lang="fr-FR" sz="1100" dirty="0">
                          <a:latin typeface="Calibri"/>
                          <a:ea typeface="Times New Roman"/>
                          <a:cs typeface="Calibri"/>
                        </a:rPr>
                        <a:t>Le % de la population du Mali qui reste sans desserte postale est inconnu ;</a:t>
                      </a:r>
                      <a:endParaRPr lang="fr-FR" sz="1200" dirty="0">
                        <a:latin typeface="Calibri"/>
                        <a:ea typeface="Times New Roman"/>
                        <a:cs typeface="Times New Roman"/>
                      </a:endParaRPr>
                    </a:p>
                    <a:p>
                      <a:pPr marL="342900" lvl="0" indent="-342900" algn="just">
                        <a:lnSpc>
                          <a:spcPct val="120000"/>
                        </a:lnSpc>
                        <a:spcAft>
                          <a:spcPts val="0"/>
                        </a:spcAft>
                        <a:buFont typeface="CG Omega"/>
                        <a:buChar char="-"/>
                      </a:pPr>
                      <a:r>
                        <a:rPr lang="fr-FR" sz="1100" dirty="0">
                          <a:latin typeface="Calibri"/>
                          <a:ea typeface="Calibri"/>
                          <a:cs typeface="Calibri"/>
                        </a:rPr>
                        <a:t>Absence de comptabilité analytique chez l’opérateur en charge du SPU et certains opérateurs postaux, ce qui freine la mise en place d’un modèle de calcul des coûts des prestations postales ;</a:t>
                      </a:r>
                      <a:endParaRPr lang="fr-FR" sz="1200" dirty="0">
                        <a:latin typeface="Calibri"/>
                        <a:ea typeface="Times New Roman"/>
                        <a:cs typeface="Times New Roman"/>
                      </a:endParaRPr>
                    </a:p>
                    <a:p>
                      <a:pPr marL="342900" lvl="0" indent="-342900" algn="just">
                        <a:lnSpc>
                          <a:spcPct val="120000"/>
                        </a:lnSpc>
                        <a:spcAft>
                          <a:spcPts val="0"/>
                        </a:spcAft>
                        <a:buFont typeface="CG Omega"/>
                        <a:buChar char="-"/>
                      </a:pPr>
                      <a:r>
                        <a:rPr lang="fr-FR" sz="1100" dirty="0">
                          <a:latin typeface="Calibri"/>
                          <a:ea typeface="Calibri"/>
                          <a:cs typeface="Calibri"/>
                        </a:rPr>
                        <a:t>Absence des systèmes d’information chez les opérateurs postaux ;</a:t>
                      </a:r>
                      <a:endParaRPr lang="fr-FR" sz="1200" dirty="0">
                        <a:latin typeface="Calibri"/>
                        <a:ea typeface="Times New Roman"/>
                        <a:cs typeface="Times New Roman"/>
                      </a:endParaRPr>
                    </a:p>
                    <a:p>
                      <a:pPr marL="342900" lvl="0" indent="-342900" algn="just">
                        <a:lnSpc>
                          <a:spcPct val="120000"/>
                        </a:lnSpc>
                        <a:spcAft>
                          <a:spcPts val="0"/>
                        </a:spcAft>
                        <a:buFont typeface="CG Omega"/>
                        <a:buChar char="-"/>
                      </a:pPr>
                      <a:r>
                        <a:rPr lang="fr-FR" sz="1100" dirty="0">
                          <a:latin typeface="Calibri"/>
                          <a:ea typeface="Calibri"/>
                          <a:cs typeface="Calibri"/>
                        </a:rPr>
                        <a:t>Inexistence de données statistiques fiables ;</a:t>
                      </a:r>
                      <a:endParaRPr lang="fr-FR" sz="1200" dirty="0">
                        <a:latin typeface="Calibri"/>
                        <a:ea typeface="Times New Roman"/>
                        <a:cs typeface="Times New Roman"/>
                      </a:endParaRPr>
                    </a:p>
                    <a:p>
                      <a:pPr marL="342900" lvl="0" indent="-342900" algn="just">
                        <a:lnSpc>
                          <a:spcPct val="120000"/>
                        </a:lnSpc>
                        <a:spcAft>
                          <a:spcPts val="0"/>
                        </a:spcAft>
                        <a:buFont typeface="CG Omega"/>
                        <a:buChar char="-"/>
                      </a:pPr>
                      <a:r>
                        <a:rPr lang="fr-FR" sz="1100" dirty="0">
                          <a:latin typeface="Calibri"/>
                          <a:ea typeface="Calibri"/>
                          <a:cs typeface="Calibri"/>
                        </a:rPr>
                        <a:t>Méconnaissance du marché</a:t>
                      </a:r>
                      <a:r>
                        <a:rPr lang="fr-FR" sz="1100" dirty="0">
                          <a:latin typeface="Calibri"/>
                          <a:ea typeface="Times New Roman"/>
                          <a:cs typeface="Calibri"/>
                        </a:rPr>
                        <a:t> postal.</a:t>
                      </a:r>
                      <a:endParaRPr lang="fr-FR" sz="1200" dirty="0">
                        <a:latin typeface="Calibri"/>
                        <a:ea typeface="Times New Roman"/>
                        <a:cs typeface="Times New Roman"/>
                      </a:endParaRPr>
                    </a:p>
                    <a:p>
                      <a:pPr marL="342900" lvl="0" indent="-342900" algn="just">
                        <a:lnSpc>
                          <a:spcPct val="120000"/>
                        </a:lnSpc>
                        <a:spcAft>
                          <a:spcPts val="0"/>
                        </a:spcAft>
                        <a:buFont typeface="CG Omega"/>
                        <a:buChar char="-"/>
                        <a:tabLst>
                          <a:tab pos="457200" algn="l"/>
                        </a:tabLst>
                      </a:pPr>
                      <a:r>
                        <a:rPr lang="fr-FR" sz="1100" dirty="0">
                          <a:latin typeface="Calibri"/>
                          <a:ea typeface="Times New Roman"/>
                          <a:cs typeface="Calibri"/>
                        </a:rPr>
                        <a:t>Mise en œuvre de la Stratégie Postale de Doha (SPD) non quantifiable (les indicateurs de performance y relatifs sont presque inexistants).</a:t>
                      </a:r>
                      <a:endParaRPr lang="fr-FR" sz="1200" dirty="0">
                        <a:latin typeface="Calibri"/>
                        <a:ea typeface="Times New Roman"/>
                        <a:cs typeface="Times New Roman"/>
                      </a:endParaRPr>
                    </a:p>
                    <a:p>
                      <a:pPr marL="342900" lvl="0" indent="-342900" algn="just">
                        <a:lnSpc>
                          <a:spcPct val="120000"/>
                        </a:lnSpc>
                        <a:spcAft>
                          <a:spcPts val="0"/>
                        </a:spcAft>
                        <a:buFont typeface="CG Omega"/>
                        <a:buChar char="-"/>
                      </a:pPr>
                      <a:r>
                        <a:rPr lang="fr-FR" sz="1100" dirty="0">
                          <a:latin typeface="Calibri"/>
                          <a:ea typeface="Times New Roman"/>
                          <a:cs typeface="Calibri"/>
                        </a:rPr>
                        <a:t>Faible volume des envois à l’échelle international : ceci pourrait se justifier par un quasi absence de partenariat pour la distribution du courrier express à l’étranger.</a:t>
                      </a:r>
                      <a:endParaRPr lang="fr-FR" sz="1200" dirty="0">
                        <a:latin typeface="Calibri"/>
                        <a:ea typeface="Times New Roman"/>
                        <a:cs typeface="Times New Roman"/>
                      </a:endParaRPr>
                    </a:p>
                  </a:txBody>
                  <a:tcPr marL="28222" marR="28222"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342900" lvl="0" indent="-342900">
                        <a:lnSpc>
                          <a:spcPct val="120000"/>
                        </a:lnSpc>
                        <a:spcAft>
                          <a:spcPts val="0"/>
                        </a:spcAft>
                        <a:buFont typeface="CG Omega"/>
                        <a:buChar char="-"/>
                      </a:pPr>
                      <a:r>
                        <a:rPr lang="fr-FR" sz="1100">
                          <a:latin typeface="Calibri"/>
                          <a:ea typeface="Times New Roman"/>
                          <a:cs typeface="Calibri"/>
                        </a:rPr>
                        <a:t>Appartenance à un réseau mondial pour ouvrir des perspectives de partenariats </a:t>
                      </a:r>
                      <a:r>
                        <a:rPr lang="fr-FR" sz="1100">
                          <a:latin typeface="Calibri"/>
                          <a:ea typeface="Calibri"/>
                          <a:cs typeface="Calibri"/>
                        </a:rPr>
                        <a:t>;</a:t>
                      </a:r>
                      <a:endParaRPr lang="fr-FR" sz="1200">
                        <a:latin typeface="Calibri"/>
                        <a:ea typeface="Times New Roman"/>
                        <a:cs typeface="Times New Roman"/>
                      </a:endParaRPr>
                    </a:p>
                    <a:p>
                      <a:pPr marL="342900" lvl="0" indent="-342900">
                        <a:lnSpc>
                          <a:spcPct val="120000"/>
                        </a:lnSpc>
                        <a:spcAft>
                          <a:spcPts val="0"/>
                        </a:spcAft>
                        <a:buFont typeface="CG Omega"/>
                        <a:buChar char="-"/>
                      </a:pPr>
                      <a:r>
                        <a:rPr lang="fr-FR" sz="1100">
                          <a:latin typeface="Calibri"/>
                          <a:ea typeface="Times New Roman"/>
                          <a:cs typeface="Calibri"/>
                        </a:rPr>
                        <a:t>Elaboration d’une politique sectorielle favorisant le partage des infrastructures, la maîtrise des coûts et la transparence dans la gouvernance du secteur ;</a:t>
                      </a:r>
                      <a:endParaRPr lang="fr-FR" sz="1200">
                        <a:latin typeface="Calibri"/>
                        <a:ea typeface="Times New Roman"/>
                        <a:cs typeface="Times New Roman"/>
                      </a:endParaRPr>
                    </a:p>
                    <a:p>
                      <a:pPr marL="342900" lvl="0" indent="-342900">
                        <a:lnSpc>
                          <a:spcPct val="120000"/>
                        </a:lnSpc>
                        <a:spcAft>
                          <a:spcPts val="0"/>
                        </a:spcAft>
                        <a:buFont typeface="CG Omega"/>
                        <a:buChar char="-"/>
                      </a:pPr>
                      <a:r>
                        <a:rPr lang="fr-FR" sz="1100">
                          <a:latin typeface="Calibri"/>
                          <a:ea typeface="Times New Roman"/>
                          <a:cs typeface="Calibri"/>
                        </a:rPr>
                        <a:t>Promotion de l’inclusion financière à travers l’utilisation des services postaux en ligne ;</a:t>
                      </a:r>
                      <a:endParaRPr lang="fr-FR" sz="1200">
                        <a:latin typeface="Calibri"/>
                        <a:ea typeface="Times New Roman"/>
                        <a:cs typeface="Times New Roman"/>
                      </a:endParaRPr>
                    </a:p>
                    <a:p>
                      <a:pPr marL="342900" lvl="0" indent="-342900">
                        <a:lnSpc>
                          <a:spcPct val="120000"/>
                        </a:lnSpc>
                        <a:spcAft>
                          <a:spcPts val="0"/>
                        </a:spcAft>
                        <a:buFont typeface="CG Omega"/>
                        <a:buChar char="-"/>
                      </a:pPr>
                      <a:r>
                        <a:rPr lang="fr-FR" sz="1100">
                          <a:latin typeface="Calibri"/>
                          <a:ea typeface="Times New Roman"/>
                          <a:cs typeface="Calibri"/>
                        </a:rPr>
                        <a:t>Régulation internationale ;</a:t>
                      </a:r>
                      <a:endParaRPr lang="fr-FR" sz="1200">
                        <a:latin typeface="Calibri"/>
                        <a:ea typeface="Times New Roman"/>
                        <a:cs typeface="Times New Roman"/>
                      </a:endParaRPr>
                    </a:p>
                    <a:p>
                      <a:pPr marL="342900" lvl="0" indent="-342900" algn="just">
                        <a:lnSpc>
                          <a:spcPct val="120000"/>
                        </a:lnSpc>
                        <a:spcAft>
                          <a:spcPts val="0"/>
                        </a:spcAft>
                        <a:buFont typeface="CG Omega"/>
                        <a:buChar char="-"/>
                      </a:pPr>
                      <a:r>
                        <a:rPr lang="fr-FR" sz="1100" spc="-25">
                          <a:latin typeface="Calibri"/>
                          <a:ea typeface="Calibri"/>
                          <a:cs typeface="Calibri"/>
                        </a:rPr>
                        <a:t>Amélioration de l’activité économique générale.</a:t>
                      </a:r>
                      <a:endParaRPr lang="fr-FR" sz="1200">
                        <a:latin typeface="Calibri"/>
                        <a:ea typeface="Times New Roman"/>
                        <a:cs typeface="Times New Roman"/>
                      </a:endParaRPr>
                    </a:p>
                  </a:txBody>
                  <a:tcPr marL="28222" marR="28222"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342900" lvl="0" indent="-342900" algn="l">
                        <a:lnSpc>
                          <a:spcPct val="120000"/>
                        </a:lnSpc>
                        <a:spcAft>
                          <a:spcPts val="0"/>
                        </a:spcAft>
                        <a:buFont typeface="CG Omega"/>
                        <a:buChar char="-"/>
                      </a:pPr>
                      <a:r>
                        <a:rPr lang="fr-FR" sz="1100" dirty="0">
                          <a:latin typeface="Calibri"/>
                          <a:ea typeface="Times New Roman"/>
                          <a:cs typeface="Calibri"/>
                        </a:rPr>
                        <a:t>Absorption des acteurs nationaux par des opérateurs internationaux dominant le marché mondial ;</a:t>
                      </a:r>
                      <a:endParaRPr lang="fr-FR" sz="1200" dirty="0">
                        <a:latin typeface="Calibri"/>
                        <a:ea typeface="Times New Roman"/>
                        <a:cs typeface="Times New Roman"/>
                      </a:endParaRPr>
                    </a:p>
                    <a:p>
                      <a:pPr marL="342900" lvl="0" indent="-342900" algn="l">
                        <a:lnSpc>
                          <a:spcPct val="120000"/>
                        </a:lnSpc>
                        <a:spcAft>
                          <a:spcPts val="0"/>
                        </a:spcAft>
                        <a:buFont typeface="CG Omega"/>
                        <a:buChar char="-"/>
                      </a:pPr>
                      <a:r>
                        <a:rPr lang="fr-FR" sz="1100" dirty="0">
                          <a:latin typeface="Calibri"/>
                          <a:ea typeface="Times New Roman"/>
                          <a:cs typeface="Calibri"/>
                        </a:rPr>
                        <a:t>Retard considérable accusé par les opérateurs du service postal dans l’utilisation des TIC.</a:t>
                      </a:r>
                      <a:endParaRPr lang="fr-FR" sz="1200" dirty="0">
                        <a:latin typeface="Calibri"/>
                        <a:ea typeface="Times New Roman"/>
                        <a:cs typeface="Times New Roman"/>
                      </a:endParaRPr>
                    </a:p>
                  </a:txBody>
                  <a:tcPr marL="28222" marR="28222"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0" y="0"/>
            <a:ext cx="8224624" cy="569387"/>
          </a:xfrm>
          <a:prstGeom prst="rect">
            <a:avLst/>
          </a:prstGeom>
          <a:solidFill>
            <a:srgbClr val="002060"/>
          </a:solidFill>
          <a:ln w="9525">
            <a:noFill/>
            <a:miter lim="800000"/>
            <a:headEnd/>
            <a:tailEnd/>
          </a:ln>
          <a:effectLst/>
        </p:spPr>
        <p:txBody>
          <a:bodyPr vert="horz" wrap="non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1600" b="1" i="0" u="none" strike="noStrike" cap="none" normalizeH="0" baseline="0" dirty="0" smtClean="0">
                <a:ln>
                  <a:noFill/>
                </a:ln>
                <a:solidFill>
                  <a:srgbClr val="FFFFFF"/>
                </a:solidFill>
                <a:effectLst/>
                <a:latin typeface="Gill Sans MT" pitchFamily="34" charset="0"/>
                <a:cs typeface="Arial" pitchFamily="34" charset="0"/>
              </a:rPr>
              <a:t>O</a:t>
            </a:r>
            <a:r>
              <a:rPr kumimoji="0" lang="fr-FR" sz="1600" b="1" i="0" u="none" strike="noStrike" cap="none" normalizeH="0" baseline="0" dirty="0" smtClean="0" bmk="">
                <a:ln>
                  <a:noFill/>
                </a:ln>
                <a:solidFill>
                  <a:srgbClr val="FFFFFF"/>
                </a:solidFill>
                <a:effectLst/>
                <a:latin typeface="Gill Sans MT" pitchFamily="34" charset="0"/>
                <a:cs typeface="Arial" pitchFamily="34" charset="0"/>
              </a:rPr>
              <a:t>RIENTATIONS POUR LE DEVELOPPEMENT DU SECTEUR POSTAL  AU MALI</a:t>
            </a:r>
            <a:endParaRPr kumimoji="0" lang="fr-FR" sz="1600" b="1" i="0" u="none" strike="noStrike" cap="none" normalizeH="0" baseline="0" dirty="0" smtClean="0">
              <a:ln>
                <a:noFill/>
              </a:ln>
              <a:solidFill>
                <a:srgbClr val="FFFFFF"/>
              </a:solidFill>
              <a:effectLst/>
              <a:latin typeface="Gill Sans MT"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4994" name="Rectangle 2"/>
          <p:cNvSpPr>
            <a:spLocks noChangeArrowheads="1"/>
          </p:cNvSpPr>
          <p:nvPr/>
        </p:nvSpPr>
        <p:spPr bwMode="auto">
          <a:xfrm>
            <a:off x="0" y="614346"/>
            <a:ext cx="878684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Calibri" pitchFamily="34" charset="0"/>
                <a:ea typeface="Batang" pitchFamily="18" charset="-127"/>
                <a:cs typeface="Arial" pitchFamily="34" charset="0"/>
              </a:rPr>
              <a:t>A</a:t>
            </a:r>
            <a:r>
              <a:rPr kumimoji="0" lang="fr-FR" b="1" i="0" u="none" strike="noStrike" cap="none" normalizeH="0" baseline="0" dirty="0" smtClean="0" bmk="">
                <a:ln>
                  <a:noFill/>
                </a:ln>
                <a:solidFill>
                  <a:schemeClr val="tx1"/>
                </a:solidFill>
                <a:effectLst/>
                <a:latin typeface="Calibri" pitchFamily="34" charset="0"/>
                <a:ea typeface="Batang" pitchFamily="18" charset="-127"/>
                <a:cs typeface="Arial" pitchFamily="34" charset="0"/>
              </a:rPr>
              <a:t>. Orientations</a:t>
            </a:r>
            <a:r>
              <a:rPr kumimoji="0" lang="fr-FR" sz="1600" b="1" i="0" u="none" strike="noStrike" cap="none" normalizeH="0" baseline="0" dirty="0" smtClean="0" bmk="_Toc531284631">
                <a:ln>
                  <a:noFill/>
                </a:ln>
                <a:solidFill>
                  <a:schemeClr val="tx1"/>
                </a:solidFill>
                <a:effectLst/>
                <a:latin typeface="Calibri" pitchFamily="34" charset="0"/>
                <a:ea typeface="Batang" pitchFamily="18" charset="-127"/>
                <a:cs typeface="Arial" pitchFamily="34" charset="0"/>
              </a:rPr>
              <a:t> prioritaires pour une meilleure régulation et gouvernance du marché postal malien</a:t>
            </a:r>
            <a:r>
              <a:rPr kumimoji="0" lang="fr-FR" sz="1600" b="1" i="0" u="none" strike="noStrike" cap="none" normalizeH="0" baseline="0" dirty="0" smtClean="0">
                <a:ln>
                  <a:noFill/>
                </a:ln>
                <a:solidFill>
                  <a:schemeClr val="tx1"/>
                </a:solidFill>
                <a:effectLst/>
                <a:latin typeface="Calibri" pitchFamily="34" charset="0"/>
                <a:ea typeface="Batang" pitchFamily="18" charset="-127"/>
                <a:cs typeface="Arial" pitchFamily="34" charset="0"/>
              </a:rPr>
              <a:t> </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4995" name="Rectangle 3"/>
          <p:cNvSpPr>
            <a:spLocks noChangeArrowheads="1"/>
          </p:cNvSpPr>
          <p:nvPr/>
        </p:nvSpPr>
        <p:spPr bwMode="auto">
          <a:xfrm>
            <a:off x="71406" y="1142984"/>
            <a:ext cx="8786874"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bmk="_Toc531284632">
                <a:ln>
                  <a:noFill/>
                </a:ln>
                <a:solidFill>
                  <a:schemeClr val="tx1"/>
                </a:solidFill>
                <a:effectLst/>
                <a:latin typeface="Calibri" pitchFamily="34" charset="0"/>
                <a:ea typeface="Batang" pitchFamily="18" charset="-127"/>
                <a:cs typeface="Arial" pitchFamily="34" charset="0"/>
              </a:rPr>
              <a:t>A.1. L</a:t>
            </a:r>
            <a:r>
              <a:rPr kumimoji="0" lang="fr-FR" sz="1600" b="1" i="0" u="none" strike="noStrike" cap="none" normalizeH="0" baseline="0" dirty="0" smtClean="0" bmk="_Toc531284632">
                <a:ln>
                  <a:noFill/>
                </a:ln>
                <a:solidFill>
                  <a:schemeClr val="tx1"/>
                </a:solidFill>
                <a:effectLst/>
                <a:latin typeface="Calibri" pitchFamily="34" charset="0"/>
                <a:ea typeface="Batang" pitchFamily="18" charset="-127"/>
                <a:cs typeface="Arial" pitchFamily="34" charset="0"/>
              </a:rPr>
              <a:t>e marché postal malien : un marché déséquilibré</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Batang" pitchFamily="18" charset="-127"/>
                <a:cs typeface="Arial" pitchFamily="34" charset="0"/>
              </a:rPr>
              <a:t>La structure du marché postal malien est caractérisée par un déséquilibre à plusieurs niveaux, à savoir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Arial" pitchFamily="34" charset="0"/>
                <a:cs typeface="Arial" pitchFamily="34" charset="0"/>
              </a:rPr>
              <a:t>le niveau important d’absence de données et informations sur les intervenants à la fois formels et informels</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Arial" pitchFamily="34" charset="0"/>
                <a:cs typeface="Arial" pitchFamily="34" charset="0"/>
              </a:rPr>
              <a:t>la disparité entre les régions au niveau infrastructure postale pour l’offre du service universel et la non exploitation du potentiel volume courrier et colis existant sur les « marchés entreprise B2B et B2C» sur le plan domestique et international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Arial" pitchFamily="34" charset="0"/>
                <a:cs typeface="Arial" pitchFamily="34" charset="0"/>
              </a:rPr>
              <a:t>la non utilisation des nouvelles technologies de la communication et de l’information ;</a:t>
            </a:r>
          </a:p>
          <a:p>
            <a:pPr marL="0" marR="0" lvl="0" indent="0" algn="just" defTabSz="914400" rtl="0" eaLnBrk="0" fontAlgn="base" latinLnBrk="0" hangingPunct="0">
              <a:lnSpc>
                <a:spcPct val="100000"/>
              </a:lnSpc>
              <a:spcBef>
                <a:spcPct val="0"/>
              </a:spcBef>
              <a:spcAft>
                <a:spcPct val="0"/>
              </a:spcAft>
              <a:buClrTx/>
              <a:buSzTx/>
              <a:tabLst/>
            </a:pP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Arial" pitchFamily="34" charset="0"/>
                <a:cs typeface="Arial" pitchFamily="34" charset="0"/>
              </a:rPr>
              <a:t>l’absence de stratégie commerciale orientée vers les  clients ;</a:t>
            </a:r>
          </a:p>
          <a:p>
            <a:pPr marL="0" marR="0" lvl="0" indent="0" algn="just" defTabSz="914400" rtl="0" eaLnBrk="0" fontAlgn="base" latinLnBrk="0" hangingPunct="0">
              <a:lnSpc>
                <a:spcPct val="100000"/>
              </a:lnSpc>
              <a:spcBef>
                <a:spcPct val="0"/>
              </a:spcBef>
              <a:spcAft>
                <a:spcPct val="0"/>
              </a:spcAft>
              <a:buClrTx/>
              <a:buSzTx/>
              <a:tabLst/>
            </a:pP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Actuellement, plus de 60% des pays africains mettent à la disposition de leurs clients des points d’accès à Internet et 50% d’entre eux offres des services en ligne.</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ChangeArrowheads="1"/>
          </p:cNvSpPr>
          <p:nvPr/>
        </p:nvSpPr>
        <p:spPr bwMode="auto">
          <a:xfrm>
            <a:off x="214282" y="0"/>
            <a:ext cx="871543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bmk="_Toc531284634">
                <a:ln>
                  <a:noFill/>
                </a:ln>
                <a:solidFill>
                  <a:schemeClr val="tx1"/>
                </a:solidFill>
                <a:effectLst/>
                <a:latin typeface="Calibri" pitchFamily="34" charset="0"/>
                <a:ea typeface="Batang" pitchFamily="18" charset="-127"/>
                <a:cs typeface="Arial" pitchFamily="34" charset="0"/>
              </a:rPr>
              <a:t>A.2. Le modèle de développement du marché postal malien</a:t>
            </a:r>
            <a:r>
              <a:rPr kumimoji="0" lang="fr-FR" b="1" i="0" u="none" strike="noStrike" cap="none" normalizeH="0" baseline="0" dirty="0" smtClean="0">
                <a:ln>
                  <a:noFill/>
                </a:ln>
                <a:solidFill>
                  <a:schemeClr val="tx1"/>
                </a:solidFill>
                <a:effectLst/>
                <a:latin typeface="Calibri" pitchFamily="34" charset="0"/>
                <a:ea typeface="Batang" pitchFamily="18" charset="-127"/>
                <a:cs typeface="Arial" pitchFamily="34" charset="0"/>
              </a:rPr>
              <a:t>  </a:t>
            </a:r>
          </a:p>
          <a:p>
            <a:pPr marL="0" marR="0" lvl="0" indent="180975" algn="just"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Calibri" pitchFamily="34" charset="0"/>
                <a:ea typeface="Batang" pitchFamily="18" charset="-127"/>
                <a:cs typeface="Arial" pitchFamily="34" charset="0"/>
              </a:rPr>
              <a:t> </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Batang" pitchFamily="18" charset="-127"/>
                <a:cs typeface="Arial" pitchFamily="34" charset="0"/>
              </a:rPr>
              <a:t>   Malgré les aspects négatifs handicapant la situation de l’opérateur en charge du service postal universel et la disparité du marché postal malien en général, des actions rapides peuvent être entreprises avec des priorités d’interventions à plusieurs niveaux.</a:t>
            </a: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Batang" pitchFamily="18" charset="-127"/>
                <a:cs typeface="Arial" pitchFamily="34" charset="0"/>
              </a:rPr>
              <a:t> </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Calibri" pitchFamily="34" charset="0"/>
                <a:ea typeface="Batang" pitchFamily="18" charset="-127"/>
                <a:cs typeface="Arial" pitchFamily="34" charset="0"/>
              </a:rPr>
              <a:t>La nouvelle loi portant réglementation du secteur postal représente un atout </a:t>
            </a:r>
            <a:r>
              <a:rPr kumimoji="0" lang="fr-FR" b="0" i="0" u="none" strike="noStrike" cap="none" normalizeH="0" baseline="0" dirty="0" smtClean="0">
                <a:ln>
                  <a:noFill/>
                </a:ln>
                <a:solidFill>
                  <a:schemeClr val="tx1"/>
                </a:solidFill>
                <a:effectLst/>
                <a:latin typeface="Calibri" pitchFamily="34" charset="0"/>
                <a:ea typeface="Batang" pitchFamily="18" charset="-127"/>
                <a:cs typeface="Arial" pitchFamily="34" charset="0"/>
              </a:rPr>
              <a:t>pour entamer une montée en valeur et constitue  une opportunité à saisir pour développer davantage le marché et considérer la concurrence de bout en bout comme une réalité.</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95234" name="Rectangle 2"/>
          <p:cNvSpPr>
            <a:spLocks noChangeArrowheads="1"/>
          </p:cNvSpPr>
          <p:nvPr/>
        </p:nvSpPr>
        <p:spPr bwMode="auto">
          <a:xfrm>
            <a:off x="214282" y="2643182"/>
            <a:ext cx="8929718" cy="41395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Char char="•"/>
              <a:tabLst/>
            </a:pPr>
            <a:r>
              <a:rPr kumimoji="0" lang="fr-FR" b="1" i="0" u="sng" strike="noStrike" cap="none" normalizeH="0" baseline="0" dirty="0" smtClean="0">
                <a:ln>
                  <a:noFill/>
                </a:ln>
                <a:solidFill>
                  <a:schemeClr val="tx1"/>
                </a:solidFill>
                <a:effectLst/>
                <a:latin typeface="Calibri" pitchFamily="34" charset="0"/>
                <a:ea typeface="Batang" pitchFamily="18" charset="-127"/>
                <a:cs typeface="Arial" pitchFamily="34" charset="0"/>
              </a:rPr>
              <a:t>priorités communes</a:t>
            </a:r>
            <a:r>
              <a:rPr kumimoji="0" lang="fr-FR" b="0" i="0" u="none" strike="noStrike" cap="none" normalizeH="0" baseline="0" dirty="0" smtClean="0">
                <a:ln>
                  <a:noFill/>
                </a:ln>
                <a:solidFill>
                  <a:schemeClr val="tx1"/>
                </a:solidFill>
                <a:effectLst/>
                <a:latin typeface="Calibri" pitchFamily="34" charset="0"/>
                <a:ea typeface="Batang" pitchFamily="18" charset="-127"/>
                <a:cs typeface="Arial" pitchFamily="34" charset="0"/>
              </a:rPr>
              <a:t> : </a:t>
            </a:r>
          </a:p>
          <a:p>
            <a:pPr marL="0" marR="0" lvl="0" indent="180975" algn="l" defTabSz="914400" rtl="0" eaLnBrk="1" fontAlgn="base" latinLnBrk="0" hangingPunct="1">
              <a:lnSpc>
                <a:spcPct val="100000"/>
              </a:lnSpc>
              <a:spcBef>
                <a:spcPct val="0"/>
              </a:spcBef>
              <a:spcAft>
                <a:spcPct val="0"/>
              </a:spcAft>
              <a:buClrTx/>
              <a:buSzTx/>
              <a:buFontTx/>
              <a:buChar char="•"/>
              <a:tabLst/>
            </a:pPr>
            <a:endParaRPr lang="fr-FR" dirty="0" smtClean="0">
              <a:latin typeface="Calibri" pitchFamily="34" charset="0"/>
              <a:ea typeface="Batang" pitchFamily="18" charset="-127"/>
              <a:cs typeface="Arial" pitchFamily="34" charset="0"/>
            </a:endParaRPr>
          </a:p>
          <a:p>
            <a:pPr marL="0" marR="0" lvl="0" indent="180975" algn="l" defTabSz="914400" rtl="0" eaLnBrk="1" fontAlgn="base" latinLnBrk="0" hangingPunct="1">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Calibri" pitchFamily="34" charset="0"/>
                <a:ea typeface="Batang" pitchFamily="18" charset="-127"/>
                <a:cs typeface="Arial" pitchFamily="34" charset="0"/>
              </a:rPr>
              <a:t>assurer une saine compétitivité sur le marché, </a:t>
            </a:r>
            <a:r>
              <a:rPr kumimoji="0" lang="fr-FR" b="1" i="0" u="none" strike="noStrike" cap="none" normalizeH="0" baseline="0" dirty="0" smtClean="0">
                <a:ln>
                  <a:noFill/>
                </a:ln>
                <a:solidFill>
                  <a:srgbClr val="FF0000"/>
                </a:solidFill>
                <a:effectLst/>
                <a:latin typeface="Calibri" pitchFamily="34" charset="0"/>
                <a:ea typeface="Batang" pitchFamily="18" charset="-127"/>
                <a:cs typeface="Arial" pitchFamily="34" charset="0"/>
              </a:rPr>
              <a:t>l’innovation</a:t>
            </a:r>
            <a:r>
              <a:rPr kumimoji="0" lang="fr-FR" b="0" i="0" u="none" strike="noStrike" cap="none" normalizeH="0" baseline="0" dirty="0" smtClean="0">
                <a:ln>
                  <a:noFill/>
                </a:ln>
                <a:solidFill>
                  <a:schemeClr val="tx1"/>
                </a:solidFill>
                <a:effectLst/>
                <a:latin typeface="Calibri" pitchFamily="34" charset="0"/>
                <a:ea typeface="Batang" pitchFamily="18" charset="-127"/>
                <a:cs typeface="Arial" pitchFamily="34" charset="0"/>
              </a:rPr>
              <a:t>, l’intégration et </a:t>
            </a:r>
            <a:r>
              <a:rPr lang="fr-FR" b="1" dirty="0" smtClean="0">
                <a:solidFill>
                  <a:srgbClr val="FF0000"/>
                </a:solidFill>
                <a:latin typeface="Calibri" pitchFamily="34" charset="0"/>
                <a:ea typeface="Batang" pitchFamily="18" charset="-127"/>
                <a:cs typeface="Arial" pitchFamily="34" charset="0"/>
              </a:rPr>
              <a:t>l’inclusion</a:t>
            </a:r>
            <a:r>
              <a:rPr kumimoji="0" lang="fr-FR" b="0" i="0" u="none" strike="noStrike" cap="none" normalizeH="0" baseline="0" dirty="0" smtClean="0">
                <a:ln>
                  <a:noFill/>
                </a:ln>
                <a:solidFill>
                  <a:schemeClr val="tx1"/>
                </a:solidFill>
                <a:effectLst/>
                <a:latin typeface="Calibri" pitchFamily="34" charset="0"/>
                <a:ea typeface="Batang" pitchFamily="18" charset="-127"/>
                <a:cs typeface="Arial" pitchFamily="34" charset="0"/>
              </a:rPr>
              <a:t> sont des actions prioritaires à réaliser pour assurer la pérennité du marché postal . </a:t>
            </a:r>
          </a:p>
          <a:p>
            <a:pPr marL="0" marR="0" lvl="0" indent="180975" algn="l" defTabSz="914400" rtl="0" eaLnBrk="1" fontAlgn="base" latinLnBrk="0" hangingPunct="1">
              <a:lnSpc>
                <a:spcPct val="100000"/>
              </a:lnSpc>
              <a:spcBef>
                <a:spcPct val="0"/>
              </a:spcBef>
              <a:spcAft>
                <a:spcPct val="0"/>
              </a:spcAft>
              <a:buClrTx/>
              <a:buSzTx/>
              <a:tabLst/>
            </a:pPr>
            <a:endParaRPr kumimoji="0" lang="fr-FR" b="0" i="0" u="none" strike="noStrike" cap="none" normalizeH="0" baseline="0" dirty="0" smtClean="0">
              <a:ln>
                <a:noFill/>
              </a:ln>
              <a:solidFill>
                <a:schemeClr val="tx1"/>
              </a:solidFill>
              <a:effectLst/>
              <a:latin typeface="Calibri" pitchFamily="34" charset="0"/>
              <a:ea typeface="Batang" pitchFamily="18" charset="-127"/>
              <a:cs typeface="Arial" pitchFamily="34" charset="0"/>
            </a:endParaRPr>
          </a:p>
          <a:p>
            <a:pPr marL="0" marR="0" lvl="0" indent="180975" algn="l" defTabSz="914400" rtl="0" eaLnBrk="1" fontAlgn="base" latinLnBrk="0" hangingPunct="1">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Calibri" pitchFamily="34" charset="0"/>
                <a:ea typeface="Batang" pitchFamily="18" charset="-127"/>
                <a:cs typeface="Arial" pitchFamily="34" charset="0"/>
              </a:rPr>
              <a:t>Une stratégie de développement et </a:t>
            </a:r>
            <a:r>
              <a:rPr lang="fr-FR" b="1" dirty="0" smtClean="0">
                <a:solidFill>
                  <a:srgbClr val="FF0000"/>
                </a:solidFill>
                <a:latin typeface="Calibri" pitchFamily="34" charset="0"/>
                <a:ea typeface="Batang" pitchFamily="18" charset="-127"/>
                <a:cs typeface="Arial" pitchFamily="34" charset="0"/>
              </a:rPr>
              <a:t>d’utilisation</a:t>
            </a:r>
            <a:r>
              <a:rPr kumimoji="0" lang="fr-FR" b="0" i="0" u="none" strike="noStrike" cap="none" normalizeH="0" baseline="0" dirty="0" smtClean="0">
                <a:ln>
                  <a:noFill/>
                </a:ln>
                <a:solidFill>
                  <a:schemeClr val="tx1"/>
                </a:solidFill>
                <a:effectLst/>
                <a:latin typeface="Calibri" pitchFamily="34" charset="0"/>
                <a:ea typeface="Batang" pitchFamily="18" charset="-127"/>
                <a:cs typeface="Arial" pitchFamily="34" charset="0"/>
              </a:rPr>
              <a:t> des </a:t>
            </a:r>
            <a:r>
              <a:rPr lang="fr-FR" b="1" dirty="0" smtClean="0">
                <a:solidFill>
                  <a:srgbClr val="FF0000"/>
                </a:solidFill>
                <a:latin typeface="Calibri" pitchFamily="34" charset="0"/>
                <a:ea typeface="Batang" pitchFamily="18" charset="-127"/>
                <a:cs typeface="Arial" pitchFamily="34" charset="0"/>
              </a:rPr>
              <a:t>technologies</a:t>
            </a:r>
            <a:r>
              <a:rPr kumimoji="0" lang="fr-FR" b="0" i="0" u="none" strike="noStrike" cap="none" normalizeH="0" baseline="0" dirty="0" smtClean="0">
                <a:ln>
                  <a:noFill/>
                </a:ln>
                <a:solidFill>
                  <a:schemeClr val="tx1"/>
                </a:solidFill>
                <a:effectLst/>
                <a:latin typeface="Calibri" pitchFamily="34" charset="0"/>
                <a:ea typeface="Batang" pitchFamily="18" charset="-127"/>
                <a:cs typeface="Arial" pitchFamily="34" charset="0"/>
              </a:rPr>
              <a:t> et leur intégration dans la gestion, l’exploitation et la bonne gouvernance doit être mise en œuvre.</a:t>
            </a:r>
          </a:p>
          <a:p>
            <a:pPr marL="0" marR="0" lvl="0" indent="180975" algn="l" defTabSz="914400" rtl="0" eaLnBrk="1" fontAlgn="base" latinLnBrk="0" hangingPunct="1">
              <a:lnSpc>
                <a:spcPct val="100000"/>
              </a:lnSpc>
              <a:spcBef>
                <a:spcPct val="0"/>
              </a:spcBef>
              <a:spcAft>
                <a:spcPct val="0"/>
              </a:spcAft>
              <a:buClrTx/>
              <a:buSzTx/>
              <a:tabLst/>
            </a:pP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Calibri" pitchFamily="34" charset="0"/>
                <a:ea typeface="Batang" pitchFamily="18" charset="-127"/>
                <a:cs typeface="Arial" pitchFamily="34" charset="0"/>
              </a:rPr>
              <a:t>renforcer </a:t>
            </a:r>
            <a:r>
              <a:rPr lang="fr-FR" b="1" dirty="0" smtClean="0">
                <a:solidFill>
                  <a:srgbClr val="FF0000"/>
                </a:solidFill>
                <a:latin typeface="Calibri" pitchFamily="34" charset="0"/>
                <a:ea typeface="Batang" pitchFamily="18" charset="-127"/>
                <a:cs typeface="Arial" pitchFamily="34" charset="0"/>
              </a:rPr>
              <a:t>l’efficacité</a:t>
            </a:r>
            <a:r>
              <a:rPr kumimoji="0" lang="fr-FR" b="0" i="0" u="none" strike="noStrike" cap="none" normalizeH="0" baseline="0" dirty="0" smtClean="0">
                <a:ln>
                  <a:noFill/>
                </a:ln>
                <a:solidFill>
                  <a:schemeClr val="tx1"/>
                </a:solidFill>
                <a:effectLst/>
                <a:latin typeface="Calibri" pitchFamily="34" charset="0"/>
                <a:ea typeface="Batang" pitchFamily="18" charset="-127"/>
                <a:cs typeface="Arial" pitchFamily="34" charset="0"/>
              </a:rPr>
              <a:t> </a:t>
            </a:r>
            <a:r>
              <a:rPr lang="fr-FR" b="1" dirty="0" smtClean="0">
                <a:solidFill>
                  <a:srgbClr val="FF0000"/>
                </a:solidFill>
                <a:latin typeface="Calibri" pitchFamily="34" charset="0"/>
                <a:ea typeface="Batang" pitchFamily="18" charset="-127"/>
                <a:cs typeface="Arial" pitchFamily="34" charset="0"/>
              </a:rPr>
              <a:t>opérationnelle</a:t>
            </a:r>
            <a:r>
              <a:rPr kumimoji="0" lang="fr-FR" b="0" i="0" u="none" strike="noStrike" cap="none" normalizeH="0" baseline="0" dirty="0" smtClean="0">
                <a:ln>
                  <a:noFill/>
                </a:ln>
                <a:solidFill>
                  <a:schemeClr val="tx1"/>
                </a:solidFill>
                <a:effectLst/>
                <a:latin typeface="Calibri" pitchFamily="34" charset="0"/>
                <a:ea typeface="Batang" pitchFamily="18" charset="-127"/>
                <a:cs typeface="Arial" pitchFamily="34" charset="0"/>
              </a:rPr>
              <a:t>, participer au </a:t>
            </a:r>
            <a:r>
              <a:rPr lang="fr-FR" b="1" dirty="0" smtClean="0">
                <a:solidFill>
                  <a:srgbClr val="FF0000"/>
                </a:solidFill>
                <a:latin typeface="Calibri" pitchFamily="34" charset="0"/>
                <a:ea typeface="Batang" pitchFamily="18" charset="-127"/>
                <a:cs typeface="Arial" pitchFamily="34" charset="0"/>
              </a:rPr>
              <a:t>commerce</a:t>
            </a:r>
            <a:r>
              <a:rPr kumimoji="0" lang="fr-FR" b="0" i="0" u="none" strike="noStrike" cap="none" normalizeH="0" baseline="0" dirty="0" smtClean="0">
                <a:ln>
                  <a:noFill/>
                </a:ln>
                <a:solidFill>
                  <a:schemeClr val="tx1"/>
                </a:solidFill>
                <a:effectLst/>
                <a:latin typeface="Calibri" pitchFamily="34" charset="0"/>
                <a:ea typeface="Batang" pitchFamily="18" charset="-127"/>
                <a:cs typeface="Arial" pitchFamily="34" charset="0"/>
              </a:rPr>
              <a:t> </a:t>
            </a:r>
            <a:r>
              <a:rPr lang="fr-FR" b="1" dirty="0" smtClean="0">
                <a:solidFill>
                  <a:srgbClr val="FF0000"/>
                </a:solidFill>
                <a:latin typeface="Calibri" pitchFamily="34" charset="0"/>
                <a:ea typeface="Batang" pitchFamily="18" charset="-127"/>
                <a:cs typeface="Arial" pitchFamily="34" charset="0"/>
              </a:rPr>
              <a:t>électronique</a:t>
            </a:r>
            <a:r>
              <a:rPr kumimoji="0" lang="fr-FR" b="0" i="0" u="none" strike="noStrike" cap="none" normalizeH="0" baseline="0" dirty="0" smtClean="0">
                <a:ln>
                  <a:noFill/>
                </a:ln>
                <a:solidFill>
                  <a:schemeClr val="tx1"/>
                </a:solidFill>
                <a:effectLst/>
                <a:latin typeface="Calibri" pitchFamily="34" charset="0"/>
                <a:ea typeface="Batang" pitchFamily="18" charset="-127"/>
                <a:cs typeface="Arial" pitchFamily="34" charset="0"/>
              </a:rPr>
              <a:t> et intègre l’ère du numérique, saisir les opportunités que représente ce type de commerce au niveau transfrontalier et améliore concrètement l’exploitation de son réseau postal. </a:t>
            </a:r>
          </a:p>
          <a:p>
            <a:pPr marL="0" marR="0" lvl="0" indent="180975" algn="l" defTabSz="914400" rtl="0" eaLnBrk="0" fontAlgn="base" latinLnBrk="0" hangingPunct="0">
              <a:lnSpc>
                <a:spcPct val="100000"/>
              </a:lnSpc>
              <a:spcBef>
                <a:spcPct val="0"/>
              </a:spcBef>
              <a:spcAft>
                <a:spcPct val="0"/>
              </a:spcAft>
              <a:buClrTx/>
              <a:buSzTx/>
              <a:tabLst/>
            </a:pPr>
            <a:endParaRPr kumimoji="0" lang="fr-FR" b="0" i="0" u="none" strike="noStrike" cap="none" normalizeH="0" baseline="0" dirty="0" smtClean="0">
              <a:ln>
                <a:noFill/>
              </a:ln>
              <a:solidFill>
                <a:schemeClr val="tx1"/>
              </a:solidFill>
              <a:effectLst/>
              <a:latin typeface="Calibri" pitchFamily="34" charset="0"/>
              <a:ea typeface="Batang" pitchFamily="18" charset="-127"/>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Calibri" pitchFamily="34" charset="0"/>
                <a:ea typeface="Batang" pitchFamily="18" charset="-127"/>
                <a:cs typeface="Arial" pitchFamily="34" charset="0"/>
              </a:rPr>
              <a:t>Le commerce électronique et </a:t>
            </a:r>
            <a:r>
              <a:rPr lang="fr-FR" b="1" dirty="0" smtClean="0">
                <a:solidFill>
                  <a:srgbClr val="FF0000"/>
                </a:solidFill>
                <a:latin typeface="Calibri" pitchFamily="34" charset="0"/>
                <a:ea typeface="Batang" pitchFamily="18" charset="-127"/>
                <a:cs typeface="Arial" pitchFamily="34" charset="0"/>
              </a:rPr>
              <a:t>l'inclusion</a:t>
            </a:r>
            <a:r>
              <a:rPr kumimoji="0" lang="fr-FR" b="0" i="0" u="none" strike="noStrike" cap="none" normalizeH="0" baseline="0" dirty="0" smtClean="0">
                <a:ln>
                  <a:noFill/>
                </a:ln>
                <a:solidFill>
                  <a:schemeClr val="tx1"/>
                </a:solidFill>
                <a:effectLst/>
                <a:latin typeface="Calibri" pitchFamily="34" charset="0"/>
                <a:ea typeface="Batang" pitchFamily="18" charset="-127"/>
                <a:cs typeface="Arial" pitchFamily="34" charset="0"/>
              </a:rPr>
              <a:t> </a:t>
            </a:r>
            <a:r>
              <a:rPr lang="fr-FR" b="1" dirty="0" smtClean="0">
                <a:solidFill>
                  <a:srgbClr val="FF0000"/>
                </a:solidFill>
                <a:latin typeface="Calibri" pitchFamily="34" charset="0"/>
                <a:ea typeface="Batang" pitchFamily="18" charset="-127"/>
                <a:cs typeface="Arial" pitchFamily="34" charset="0"/>
              </a:rPr>
              <a:t>financière</a:t>
            </a:r>
            <a:r>
              <a:rPr kumimoji="0" lang="fr-FR" b="0" i="0" u="none" strike="noStrike" cap="none" normalizeH="0" baseline="0" dirty="0" smtClean="0">
                <a:ln>
                  <a:noFill/>
                </a:ln>
                <a:solidFill>
                  <a:schemeClr val="tx1"/>
                </a:solidFill>
                <a:effectLst/>
                <a:latin typeface="Calibri" pitchFamily="34" charset="0"/>
                <a:ea typeface="Batang" pitchFamily="18" charset="-127"/>
                <a:cs typeface="Arial" pitchFamily="34" charset="0"/>
              </a:rPr>
              <a:t> sont des catalyseurs de la formalisation et de la croissance des micros, petites et moyennes entreprises (MPME) dans les pays en développement.</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7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96279" name="Rectangle 23"/>
          <p:cNvSpPr>
            <a:spLocks noChangeArrowheads="1"/>
          </p:cNvSpPr>
          <p:nvPr/>
        </p:nvSpPr>
        <p:spPr bwMode="auto">
          <a:xfrm>
            <a:off x="71406" y="71414"/>
            <a:ext cx="9001188" cy="38010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chemeClr val="tx1"/>
                </a:solidFill>
                <a:effectLst/>
                <a:latin typeface="Calibri" pitchFamily="34" charset="0"/>
                <a:ea typeface="Batang" pitchFamily="18" charset="-127"/>
                <a:cs typeface="Arial" pitchFamily="34" charset="0"/>
              </a:rPr>
              <a:t>l’amélioration continue de la qualité de service afin de se conformer aux exigences du SPU et aux normes internationales y afférentes. </a:t>
            </a:r>
          </a:p>
          <a:p>
            <a:pPr marL="0" marR="0" lvl="0" indent="180975" algn="just" defTabSz="914400" rtl="0" eaLnBrk="1" fontAlgn="base" latinLnBrk="0" hangingPunct="1">
              <a:lnSpc>
                <a:spcPct val="100000"/>
              </a:lnSpc>
              <a:spcBef>
                <a:spcPct val="0"/>
              </a:spcBef>
              <a:spcAft>
                <a:spcPct val="0"/>
              </a:spcAft>
              <a:buClrTx/>
              <a:buSzTx/>
              <a:tabLst/>
            </a:pP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chemeClr val="tx1"/>
                </a:solidFill>
                <a:effectLst/>
                <a:latin typeface="Calibri" pitchFamily="34" charset="0"/>
                <a:ea typeface="Batang" pitchFamily="18" charset="-127"/>
                <a:cs typeface="Arial" pitchFamily="34" charset="0"/>
              </a:rPr>
              <a:t>s’adapter aux évolutions de la logistique qui constitue un maillon incontournable des services postaux, qu’il s’agisse du transport long distance ou de la logistique du dernier kilomètre.</a:t>
            </a:r>
          </a:p>
          <a:p>
            <a:pPr marL="0" marR="0" lvl="0" indent="180975" algn="just" defTabSz="914400" rtl="0" eaLnBrk="0" fontAlgn="base" latinLnBrk="0" hangingPunct="0">
              <a:lnSpc>
                <a:spcPct val="100000"/>
              </a:lnSpc>
              <a:spcBef>
                <a:spcPct val="0"/>
              </a:spcBef>
              <a:spcAft>
                <a:spcPct val="0"/>
              </a:spcAft>
              <a:buClrTx/>
              <a:buSzTx/>
              <a:tabLst/>
            </a:pPr>
            <a:endParaRPr kumimoji="0" lang="fr-FR" sz="1600" b="0" i="0" u="none" strike="noStrike" cap="none" normalizeH="0" baseline="0" dirty="0" smtClean="0">
              <a:ln>
                <a:noFill/>
              </a:ln>
              <a:solidFill>
                <a:schemeClr val="tx1"/>
              </a:solidFill>
              <a:effectLst/>
              <a:latin typeface="Calibri" pitchFamily="34" charset="0"/>
              <a:ea typeface="Batang" pitchFamily="18" charset="-127"/>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Char char="•"/>
              <a:tabLst/>
            </a:pPr>
            <a:endParaRPr lang="fr-FR" sz="600" dirty="0" smtClean="0">
              <a:latin typeface="Calibri" pitchFamily="34" charset="0"/>
              <a:ea typeface="Batang" pitchFamily="18" charset="-127"/>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chemeClr val="tx1"/>
                </a:solidFill>
                <a:effectLst/>
                <a:latin typeface="Calibri" pitchFamily="34" charset="0"/>
                <a:ea typeface="Batang" pitchFamily="18" charset="-127"/>
                <a:cs typeface="Arial" pitchFamily="34" charset="0"/>
              </a:rPr>
              <a:t> LA POSTE DU MALI en tant qu’opérateur en charge du service postal universel devra s’adapter aux mutations en cours dans ce domaine, qu’il s’agisse : </a:t>
            </a:r>
          </a:p>
          <a:p>
            <a:pPr marL="0" marR="0" lvl="0" indent="180975" algn="just" defTabSz="914400" rtl="0" eaLnBrk="0" fontAlgn="base" latinLnBrk="0" hangingPunct="0">
              <a:lnSpc>
                <a:spcPct val="100000"/>
              </a:lnSpc>
              <a:spcBef>
                <a:spcPct val="0"/>
              </a:spcBef>
              <a:spcAft>
                <a:spcPct val="0"/>
              </a:spcAft>
              <a:buClrTx/>
              <a:buSzTx/>
              <a:tabLst/>
            </a:pPr>
            <a:endParaRPr kumimoji="0" 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chemeClr val="tx1"/>
                </a:solidFill>
                <a:effectLst/>
                <a:latin typeface="Calibri" pitchFamily="34" charset="0"/>
                <a:ea typeface="Batang" pitchFamily="18" charset="-127"/>
                <a:cs typeface="Arial" pitchFamily="34" charset="0"/>
              </a:rPr>
              <a:t>du suivi en temps réel des objets, le développement nécessaire d’un système commun d’identification des colis permettant des gains de productivité dans le traitement des colis mais nécessitant l’interopérabilité des systèmes d’informations entre opérateurs ;</a:t>
            </a:r>
          </a:p>
          <a:p>
            <a:pPr marL="0" marR="0" lvl="0" indent="180975" algn="just" defTabSz="914400" rtl="0" eaLnBrk="0" fontAlgn="base" latinLnBrk="0" hangingPunct="0">
              <a:lnSpc>
                <a:spcPct val="100000"/>
              </a:lnSpc>
              <a:spcBef>
                <a:spcPct val="0"/>
              </a:spcBef>
              <a:spcAft>
                <a:spcPct val="0"/>
              </a:spcAft>
              <a:buClrTx/>
              <a:buSzTx/>
              <a:tabLst/>
            </a:pP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chemeClr val="tx1"/>
                </a:solidFill>
                <a:effectLst/>
                <a:latin typeface="Calibri" pitchFamily="34" charset="0"/>
                <a:ea typeface="Batang" pitchFamily="18" charset="-127"/>
                <a:cs typeface="Arial" pitchFamily="34" charset="0"/>
              </a:rPr>
              <a:t>des évolutions de la logistique du premier et dernier kilomètre : La logistique urbaine pourrait ainsi évoluer vers un modèle à plus forte valeur ajoutée qui verrait le métier des agents en charge de la livraison intégrer d’autres services ou la collecte d’informations auprès des habitants</a:t>
            </a:r>
          </a:p>
        </p:txBody>
      </p:sp>
      <p:sp>
        <p:nvSpPr>
          <p:cNvPr id="33" name="Rectangle 24"/>
          <p:cNvSpPr>
            <a:spLocks noChangeArrowheads="1"/>
          </p:cNvSpPr>
          <p:nvPr/>
        </p:nvSpPr>
        <p:spPr bwMode="auto">
          <a:xfrm>
            <a:off x="0" y="5781936"/>
            <a:ext cx="9001156"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alibri" pitchFamily="34" charset="0"/>
                <a:ea typeface="Batang" pitchFamily="18" charset="-127"/>
                <a:cs typeface="Arial" pitchFamily="34" charset="0"/>
              </a:rPr>
              <a:t>Pour réguler efficacement le marché selon les délimitations du cadre institutionnel défini dans la nouvelle loi, il faut au prime abord respecter les objectifs visés par celle-ci comme présentés dans le tableau ci-après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Rectangle 33"/>
          <p:cNvSpPr/>
          <p:nvPr/>
        </p:nvSpPr>
        <p:spPr>
          <a:xfrm>
            <a:off x="0" y="4000504"/>
            <a:ext cx="8858280" cy="992579"/>
          </a:xfrm>
          <a:prstGeom prst="rect">
            <a:avLst/>
          </a:prstGeom>
        </p:spPr>
        <p:txBody>
          <a:bodyPr wrap="square">
            <a:spAutoFit/>
          </a:bodyPr>
          <a:lstStyle/>
          <a:p>
            <a:pPr lvl="0" indent="180975" algn="just" eaLnBrk="0" fontAlgn="base" hangingPunct="0">
              <a:spcBef>
                <a:spcPct val="0"/>
              </a:spcBef>
              <a:spcAft>
                <a:spcPct val="0"/>
              </a:spcAft>
            </a:pPr>
            <a:r>
              <a:rPr lang="fr-FR" sz="1600" dirty="0" smtClean="0">
                <a:latin typeface="Calibri" pitchFamily="34" charset="0"/>
                <a:ea typeface="Batang" pitchFamily="18" charset="-127"/>
                <a:cs typeface="Arial" pitchFamily="34" charset="0"/>
              </a:rPr>
              <a:t> - </a:t>
            </a:r>
            <a:r>
              <a:rPr lang="fr-FR" sz="1600" u="sng" dirty="0" smtClean="0">
                <a:latin typeface="Calibri" pitchFamily="34" charset="0"/>
                <a:ea typeface="Batang" pitchFamily="18" charset="-127"/>
                <a:cs typeface="Arial" pitchFamily="34" charset="0"/>
              </a:rPr>
              <a:t>actions</a:t>
            </a:r>
            <a:r>
              <a:rPr lang="fr-FR" sz="1600" dirty="0" smtClean="0">
                <a:latin typeface="Calibri" pitchFamily="34" charset="0"/>
                <a:ea typeface="Batang" pitchFamily="18" charset="-127"/>
                <a:cs typeface="Arial" pitchFamily="34" charset="0"/>
              </a:rPr>
              <a:t> </a:t>
            </a:r>
            <a:r>
              <a:rPr lang="fr-FR" sz="1600" u="sng" dirty="0" smtClean="0">
                <a:latin typeface="Calibri" pitchFamily="34" charset="0"/>
                <a:ea typeface="Batang" pitchFamily="18" charset="-127"/>
                <a:cs typeface="Arial" pitchFamily="34" charset="0"/>
              </a:rPr>
              <a:t>prioritaires pour une bonne régulation et interaction avec le marché :</a:t>
            </a:r>
          </a:p>
          <a:p>
            <a:pPr lvl="0" indent="180975" algn="just" eaLnBrk="0" fontAlgn="base" hangingPunct="0">
              <a:spcBef>
                <a:spcPct val="0"/>
              </a:spcBef>
              <a:spcAft>
                <a:spcPct val="0"/>
              </a:spcAft>
            </a:pPr>
            <a:endParaRPr lang="fr-FR" sz="1050" dirty="0" smtClean="0">
              <a:latin typeface="Arial" pitchFamily="34" charset="0"/>
              <a:cs typeface="Arial" pitchFamily="34" charset="0"/>
            </a:endParaRPr>
          </a:p>
          <a:p>
            <a:pPr lvl="0" indent="180975" algn="just" eaLnBrk="0" fontAlgn="base" hangingPunct="0">
              <a:spcBef>
                <a:spcPct val="0"/>
              </a:spcBef>
              <a:spcAft>
                <a:spcPct val="0"/>
              </a:spcAft>
            </a:pPr>
            <a:r>
              <a:rPr lang="fr-FR" sz="1600" dirty="0" smtClean="0">
                <a:solidFill>
                  <a:srgbClr val="000000"/>
                </a:solidFill>
                <a:latin typeface="Arial" pitchFamily="34" charset="0"/>
                <a:ea typeface="Batang" pitchFamily="18" charset="-127"/>
                <a:cs typeface="Arial" pitchFamily="34" charset="0"/>
              </a:rPr>
              <a:t> </a:t>
            </a:r>
            <a:r>
              <a:rPr lang="fr-FR" sz="1600" dirty="0" smtClean="0">
                <a:latin typeface="Calibri" pitchFamily="34" charset="0"/>
                <a:ea typeface="Batang" pitchFamily="18" charset="-127"/>
                <a:cs typeface="Arial" pitchFamily="34" charset="0"/>
              </a:rPr>
              <a:t>La recherche d’une régulation équitable, équilibrée, efficace doit coller aux spécifications du marché à réguler et adopter des principes qui assurent la protection de tous les acteurs et des utilisateurs.</a:t>
            </a:r>
          </a:p>
        </p:txBody>
      </p:sp>
      <p:sp>
        <p:nvSpPr>
          <p:cNvPr id="35" name="Rectangle 34"/>
          <p:cNvSpPr/>
          <p:nvPr/>
        </p:nvSpPr>
        <p:spPr>
          <a:xfrm>
            <a:off x="357158" y="4924680"/>
            <a:ext cx="8358246" cy="861774"/>
          </a:xfrm>
          <a:prstGeom prst="rect">
            <a:avLst/>
          </a:prstGeom>
          <a:ln w="19050">
            <a:solidFill>
              <a:schemeClr val="tx1"/>
            </a:solidFill>
          </a:ln>
        </p:spPr>
        <p:txBody>
          <a:bodyPr wrap="square">
            <a:spAutoFit/>
          </a:bodyPr>
          <a:lstStyle/>
          <a:p>
            <a:pPr lvl="0" algn="just" eaLnBrk="0" fontAlgn="base" hangingPunct="0">
              <a:spcBef>
                <a:spcPct val="0"/>
              </a:spcBef>
              <a:spcAft>
                <a:spcPct val="0"/>
              </a:spcAft>
              <a:buFontTx/>
              <a:buChar char="•"/>
            </a:pPr>
            <a:r>
              <a:rPr lang="fr-FR" sz="1600" dirty="0" smtClean="0">
                <a:latin typeface="Calibri" pitchFamily="34" charset="0"/>
                <a:ea typeface="MS Mincho" pitchFamily="49" charset="-128"/>
                <a:cs typeface="Calibri" pitchFamily="34" charset="0"/>
              </a:rPr>
              <a:t>Elaborer le catalogue des services SPU,</a:t>
            </a:r>
          </a:p>
          <a:p>
            <a:pPr lvl="0" algn="just" eaLnBrk="0" fontAlgn="base" hangingPunct="0">
              <a:spcBef>
                <a:spcPct val="0"/>
              </a:spcBef>
              <a:spcAft>
                <a:spcPct val="0"/>
              </a:spcAft>
              <a:buFontTx/>
              <a:buChar char="•"/>
            </a:pPr>
            <a:r>
              <a:rPr lang="fr-FR" sz="1600" dirty="0" smtClean="0">
                <a:latin typeface="Calibri" pitchFamily="34" charset="0"/>
                <a:ea typeface="MS Mincho" pitchFamily="49" charset="-128"/>
                <a:cs typeface="Calibri" pitchFamily="34" charset="0"/>
              </a:rPr>
              <a:t> Accélérer l’élaboration des cahiers des charges et les textes d’application de la loi,</a:t>
            </a:r>
          </a:p>
          <a:p>
            <a:pPr lvl="0" algn="just" eaLnBrk="0" fontAlgn="base" hangingPunct="0">
              <a:spcBef>
                <a:spcPct val="0"/>
              </a:spcBef>
              <a:spcAft>
                <a:spcPct val="0"/>
              </a:spcAft>
              <a:buFontTx/>
              <a:buChar char="•"/>
            </a:pPr>
            <a:r>
              <a:rPr lang="fr-FR" sz="1600" dirty="0" smtClean="0">
                <a:latin typeface="Calibri" pitchFamily="34" charset="0"/>
                <a:ea typeface="MS Mincho" pitchFamily="49" charset="-128"/>
                <a:cs typeface="Calibri" pitchFamily="34" charset="0"/>
              </a:rPr>
              <a:t> Se doter des outils nécessaires pour l’élaboration et la fixation des tarifs SPU,</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42844" y="71414"/>
          <a:ext cx="8858312" cy="6149340"/>
        </p:xfrm>
        <a:graphic>
          <a:graphicData uri="http://schemas.openxmlformats.org/drawingml/2006/table">
            <a:tbl>
              <a:tblPr/>
              <a:tblGrid>
                <a:gridCol w="1436819"/>
                <a:gridCol w="3376789"/>
                <a:gridCol w="4044704"/>
              </a:tblGrid>
              <a:tr h="78927">
                <a:tc>
                  <a:txBody>
                    <a:bodyPr/>
                    <a:lstStyle/>
                    <a:p>
                      <a:pPr>
                        <a:lnSpc>
                          <a:spcPct val="115000"/>
                        </a:lnSpc>
                        <a:spcAft>
                          <a:spcPts val="1000"/>
                        </a:spcAft>
                      </a:pPr>
                      <a:endParaRPr lang="fr-FR" sz="1400" dirty="0">
                        <a:latin typeface="Calibri"/>
                        <a:ea typeface="Batang"/>
                        <a:cs typeface="Times New Roman"/>
                      </a:endParaRPr>
                    </a:p>
                  </a:txBody>
                  <a:tcPr marL="28077" marR="2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200" b="1">
                          <a:solidFill>
                            <a:srgbClr val="000000"/>
                          </a:solidFill>
                          <a:latin typeface="Arial"/>
                          <a:ea typeface="Batang"/>
                          <a:cs typeface="Times New Roman"/>
                        </a:rPr>
                        <a:t>Missions</a:t>
                      </a:r>
                      <a:endParaRPr lang="fr-FR" sz="1400">
                        <a:latin typeface="Calibri"/>
                        <a:ea typeface="Batang"/>
                        <a:cs typeface="Times New Roman"/>
                      </a:endParaRPr>
                    </a:p>
                  </a:txBody>
                  <a:tcPr marL="28077" marR="2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200" b="1">
                          <a:solidFill>
                            <a:srgbClr val="000000"/>
                          </a:solidFill>
                          <a:latin typeface="Arial"/>
                          <a:ea typeface="Batang"/>
                          <a:cs typeface="Times New Roman"/>
                        </a:rPr>
                        <a:t>Tâches</a:t>
                      </a:r>
                      <a:endParaRPr lang="fr-FR" sz="1400">
                        <a:latin typeface="Calibri"/>
                        <a:ea typeface="Batang"/>
                        <a:cs typeface="Times New Roman"/>
                      </a:endParaRPr>
                    </a:p>
                  </a:txBody>
                  <a:tcPr marL="28077" marR="2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5890">
                <a:tc>
                  <a:txBody>
                    <a:bodyPr/>
                    <a:lstStyle/>
                    <a:p>
                      <a:pPr>
                        <a:lnSpc>
                          <a:spcPct val="115000"/>
                        </a:lnSpc>
                        <a:spcAft>
                          <a:spcPts val="1000"/>
                        </a:spcAft>
                      </a:pPr>
                      <a:endParaRPr lang="fr-FR" sz="1400">
                        <a:latin typeface="Calibri"/>
                        <a:ea typeface="Batang"/>
                        <a:cs typeface="Times New Roman"/>
                      </a:endParaRPr>
                    </a:p>
                    <a:p>
                      <a:pPr>
                        <a:lnSpc>
                          <a:spcPct val="115000"/>
                        </a:lnSpc>
                        <a:spcAft>
                          <a:spcPts val="1000"/>
                        </a:spcAft>
                      </a:pPr>
                      <a:r>
                        <a:rPr lang="fr-FR" sz="1200" b="1">
                          <a:solidFill>
                            <a:srgbClr val="000000"/>
                          </a:solidFill>
                          <a:latin typeface="Calibri"/>
                          <a:ea typeface="Batang"/>
                          <a:cs typeface="Calibri"/>
                        </a:rPr>
                        <a:t>Objectifs</a:t>
                      </a:r>
                      <a:endParaRPr lang="fr-FR" sz="1400">
                        <a:latin typeface="Calibri"/>
                        <a:ea typeface="Batang"/>
                        <a:cs typeface="Times New Roman"/>
                      </a:endParaRPr>
                    </a:p>
                  </a:txBody>
                  <a:tcPr marL="28077" marR="2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indent="-133350">
                        <a:lnSpc>
                          <a:spcPct val="115000"/>
                        </a:lnSpc>
                        <a:spcAft>
                          <a:spcPts val="1000"/>
                        </a:spcAft>
                      </a:pPr>
                      <a:r>
                        <a:rPr lang="fr-FR" sz="1200">
                          <a:latin typeface="Calibri"/>
                          <a:ea typeface="Batang"/>
                          <a:cs typeface="Calibri"/>
                        </a:rPr>
                        <a:t>- contrôler si le service universel est garanti ;</a:t>
                      </a:r>
                      <a:endParaRPr lang="fr-FR" sz="1400">
                        <a:latin typeface="Calibri"/>
                        <a:ea typeface="Batang"/>
                        <a:cs typeface="Times New Roman"/>
                      </a:endParaRPr>
                    </a:p>
                    <a:p>
                      <a:pPr>
                        <a:lnSpc>
                          <a:spcPct val="115000"/>
                        </a:lnSpc>
                        <a:spcAft>
                          <a:spcPts val="1000"/>
                        </a:spcAft>
                      </a:pPr>
                      <a:r>
                        <a:rPr lang="fr-FR" sz="1200">
                          <a:latin typeface="Calibri"/>
                          <a:ea typeface="Batang"/>
                          <a:cs typeface="Calibri"/>
                        </a:rPr>
                        <a:t>- surveiller le marché ;</a:t>
                      </a:r>
                      <a:endParaRPr lang="fr-FR" sz="1400">
                        <a:latin typeface="Calibri"/>
                        <a:ea typeface="Batang"/>
                        <a:cs typeface="Times New Roman"/>
                      </a:endParaRPr>
                    </a:p>
                    <a:p>
                      <a:pPr marL="133350" indent="-133350">
                        <a:lnSpc>
                          <a:spcPct val="115000"/>
                        </a:lnSpc>
                        <a:spcAft>
                          <a:spcPts val="1000"/>
                        </a:spcAft>
                      </a:pPr>
                      <a:r>
                        <a:rPr lang="fr-FR" sz="1200">
                          <a:latin typeface="Calibri"/>
                          <a:ea typeface="Batang"/>
                          <a:cs typeface="Calibri"/>
                        </a:rPr>
                        <a:t>- permettre une concurrence efficace dans le cadre de l’ouverture du marché.</a:t>
                      </a:r>
                      <a:endParaRPr lang="fr-FR" sz="1400">
                        <a:latin typeface="Calibri"/>
                        <a:ea typeface="Batang"/>
                        <a:cs typeface="Times New Roman"/>
                      </a:endParaRPr>
                    </a:p>
                  </a:txBody>
                  <a:tcPr marL="28077" marR="2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Garamond"/>
                        <a:buChar char="-"/>
                      </a:pPr>
                      <a:r>
                        <a:rPr lang="fr-FR" sz="1200">
                          <a:latin typeface="Times New Roman"/>
                          <a:ea typeface="Times New Roman"/>
                          <a:cs typeface="Calibri"/>
                        </a:rPr>
                        <a:t>garantit le contrôle indépendant de la qualité des prestations du service universel et de l’accès à ce dernier ;</a:t>
                      </a:r>
                      <a:endParaRPr lang="fr-FR" sz="1200">
                        <a:latin typeface="Times New Roman"/>
                        <a:ea typeface="Times New Roman"/>
                        <a:cs typeface="Arial"/>
                      </a:endParaRPr>
                    </a:p>
                    <a:p>
                      <a:pPr marL="342900" lvl="0" indent="-342900" algn="just">
                        <a:spcAft>
                          <a:spcPts val="0"/>
                        </a:spcAft>
                        <a:buFont typeface="Garamond"/>
                        <a:buChar char="-"/>
                      </a:pPr>
                      <a:r>
                        <a:rPr lang="fr-FR" sz="1200">
                          <a:latin typeface="Times New Roman"/>
                          <a:ea typeface="Times New Roman"/>
                          <a:cs typeface="Calibri"/>
                        </a:rPr>
                        <a:t> garantit le contrôle indépendant du respect des principes de la comptabilité analytique et de l’interdiction des subventions croisées ;</a:t>
                      </a:r>
                      <a:endParaRPr lang="fr-FR" sz="1200">
                        <a:latin typeface="Times New Roman"/>
                        <a:ea typeface="Times New Roman"/>
                        <a:cs typeface="Arial"/>
                      </a:endParaRPr>
                    </a:p>
                    <a:p>
                      <a:pPr marL="342900" lvl="0" indent="-342900" algn="just">
                        <a:spcAft>
                          <a:spcPts val="0"/>
                        </a:spcAft>
                        <a:buFont typeface="Garamond"/>
                        <a:buChar char="-"/>
                      </a:pPr>
                      <a:r>
                        <a:rPr lang="fr-FR" sz="1200">
                          <a:latin typeface="Times New Roman"/>
                          <a:ea typeface="Times New Roman"/>
                          <a:cs typeface="Calibri"/>
                        </a:rPr>
                        <a:t>traite les dénonciations à l’autorité relatives au service universel ;</a:t>
                      </a:r>
                      <a:endParaRPr lang="fr-FR" sz="1200">
                        <a:latin typeface="Times New Roman"/>
                        <a:ea typeface="Times New Roman"/>
                        <a:cs typeface="Arial"/>
                      </a:endParaRPr>
                    </a:p>
                    <a:p>
                      <a:pPr marL="342900" lvl="0" indent="-342900" algn="just">
                        <a:spcAft>
                          <a:spcPts val="0"/>
                        </a:spcAft>
                        <a:buFont typeface="Garamond"/>
                        <a:buChar char="-"/>
                      </a:pPr>
                      <a:r>
                        <a:rPr lang="fr-FR" sz="1200">
                          <a:latin typeface="Times New Roman"/>
                          <a:ea typeface="Times New Roman"/>
                          <a:cs typeface="Calibri"/>
                        </a:rPr>
                        <a:t>met en place un régime de concessions/licences</a:t>
                      </a:r>
                      <a:endParaRPr lang="fr-FR" sz="1200">
                        <a:latin typeface="Times New Roman"/>
                        <a:ea typeface="Times New Roman"/>
                        <a:cs typeface="Arial"/>
                      </a:endParaRPr>
                    </a:p>
                    <a:p>
                      <a:pPr marL="342900" lvl="0" indent="-342900" algn="just">
                        <a:spcAft>
                          <a:spcPts val="0"/>
                        </a:spcAft>
                        <a:buFont typeface="Garamond"/>
                        <a:buChar char="-"/>
                      </a:pPr>
                      <a:r>
                        <a:rPr lang="fr-FR" sz="1200">
                          <a:latin typeface="Times New Roman"/>
                          <a:ea typeface="Times New Roman"/>
                          <a:cs typeface="Calibri"/>
                        </a:rPr>
                        <a:t>prépare les décisions tarifaires pour le compte du département ;</a:t>
                      </a:r>
                      <a:endParaRPr lang="fr-FR" sz="1200">
                        <a:latin typeface="Times New Roman"/>
                        <a:ea typeface="Times New Roman"/>
                        <a:cs typeface="Arial"/>
                      </a:endParaRPr>
                    </a:p>
                    <a:p>
                      <a:pPr marL="342900" lvl="0" indent="-342900" algn="just">
                        <a:spcAft>
                          <a:spcPts val="0"/>
                        </a:spcAft>
                        <a:buFont typeface="Garamond"/>
                        <a:buChar char="-"/>
                      </a:pPr>
                      <a:r>
                        <a:rPr lang="fr-FR" sz="1200">
                          <a:latin typeface="Times New Roman"/>
                          <a:ea typeface="Times New Roman"/>
                          <a:cs typeface="Calibri"/>
                        </a:rPr>
                        <a:t>évalue la libéralisation du marché ;</a:t>
                      </a:r>
                      <a:endParaRPr lang="fr-FR" sz="1200">
                        <a:latin typeface="Times New Roman"/>
                        <a:ea typeface="Times New Roman"/>
                        <a:cs typeface="Arial"/>
                      </a:endParaRPr>
                    </a:p>
                    <a:p>
                      <a:pPr marL="342900" lvl="0" indent="-342900" algn="just">
                        <a:spcAft>
                          <a:spcPts val="0"/>
                        </a:spcAft>
                        <a:buFont typeface="Garamond"/>
                        <a:buChar char="-"/>
                      </a:pPr>
                      <a:r>
                        <a:rPr lang="fr-FR" sz="1200">
                          <a:latin typeface="Times New Roman"/>
                          <a:ea typeface="Times New Roman"/>
                          <a:cs typeface="Calibri"/>
                        </a:rPr>
                        <a:t>assure les tâches de préparation législative ;</a:t>
                      </a:r>
                      <a:endParaRPr lang="fr-FR" sz="1200">
                        <a:latin typeface="Times New Roman"/>
                        <a:ea typeface="Times New Roman"/>
                        <a:cs typeface="Arial"/>
                      </a:endParaRPr>
                    </a:p>
                    <a:p>
                      <a:pPr marL="342900" lvl="0" indent="-342900" algn="just">
                        <a:spcAft>
                          <a:spcPts val="0"/>
                        </a:spcAft>
                        <a:buFont typeface="Garamond"/>
                        <a:buChar char="-"/>
                      </a:pPr>
                      <a:r>
                        <a:rPr lang="fr-FR" sz="1200">
                          <a:latin typeface="Times New Roman"/>
                          <a:ea typeface="Times New Roman"/>
                          <a:cs typeface="Calibri"/>
                        </a:rPr>
                        <a:t>participe aux affaires internationales. </a:t>
                      </a:r>
                      <a:endParaRPr lang="fr-FR" sz="1200">
                        <a:latin typeface="Times New Roman"/>
                        <a:ea typeface="Times New Roman"/>
                        <a:cs typeface="Arial"/>
                      </a:endParaRPr>
                    </a:p>
                  </a:txBody>
                  <a:tcPr marL="28077" marR="2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740">
                <a:tc>
                  <a:txBody>
                    <a:bodyPr/>
                    <a:lstStyle/>
                    <a:p>
                      <a:pPr>
                        <a:lnSpc>
                          <a:spcPct val="115000"/>
                        </a:lnSpc>
                        <a:spcAft>
                          <a:spcPts val="1000"/>
                        </a:spcAft>
                      </a:pPr>
                      <a:r>
                        <a:rPr lang="fr-FR" sz="1200" b="1">
                          <a:solidFill>
                            <a:srgbClr val="000000"/>
                          </a:solidFill>
                          <a:latin typeface="Calibri"/>
                          <a:ea typeface="Batang"/>
                          <a:cs typeface="Calibri"/>
                        </a:rPr>
                        <a:t>Tarifs et prix</a:t>
                      </a:r>
                      <a:endParaRPr lang="fr-FR" sz="1400">
                        <a:latin typeface="Calibri"/>
                        <a:ea typeface="Batang"/>
                        <a:cs typeface="Times New Roman"/>
                      </a:endParaRPr>
                    </a:p>
                  </a:txBody>
                  <a:tcPr marL="28077" marR="2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200">
                          <a:latin typeface="Calibri"/>
                          <a:ea typeface="Batang"/>
                          <a:cs typeface="Calibri"/>
                        </a:rPr>
                        <a:t>Les Prix sous monopoles sont les seuls contrôlés, soumis à l’approbation du ministère (le régulateur prépare la décision, et le surveillant des prix est consulté).</a:t>
                      </a:r>
                      <a:endParaRPr lang="fr-FR" sz="1400">
                        <a:latin typeface="Calibri"/>
                        <a:ea typeface="Batang"/>
                        <a:cs typeface="Times New Roman"/>
                      </a:endParaRPr>
                    </a:p>
                  </a:txBody>
                  <a:tcPr marL="28077" marR="2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200">
                        <a:latin typeface="Calibri"/>
                        <a:ea typeface="Batang"/>
                        <a:cs typeface="Calibri"/>
                      </a:endParaRPr>
                    </a:p>
                    <a:p>
                      <a:pPr marL="342900" lvl="0" indent="-342900" algn="ctr">
                        <a:lnSpc>
                          <a:spcPct val="115000"/>
                        </a:lnSpc>
                        <a:spcAft>
                          <a:spcPts val="1000"/>
                        </a:spcAft>
                        <a:buFont typeface="Garamond"/>
                        <a:buChar char="-"/>
                      </a:pPr>
                      <a:r>
                        <a:rPr lang="fr-FR" sz="1200">
                          <a:latin typeface="Calibri"/>
                          <a:ea typeface="Times New Roman"/>
                          <a:cs typeface="Calibri"/>
                        </a:rPr>
                        <a:t>Donne son avis sur le prix pratique ;</a:t>
                      </a:r>
                      <a:endParaRPr lang="fr-FR" sz="1400">
                        <a:latin typeface="Calibri"/>
                        <a:ea typeface="Times New Roman"/>
                        <a:cs typeface="Arial"/>
                      </a:endParaRPr>
                    </a:p>
                    <a:p>
                      <a:pPr marL="342900" lvl="0" indent="-342900" algn="ctr">
                        <a:lnSpc>
                          <a:spcPct val="115000"/>
                        </a:lnSpc>
                        <a:spcAft>
                          <a:spcPts val="1000"/>
                        </a:spcAft>
                        <a:buFont typeface="Garamond"/>
                        <a:buChar char="-"/>
                      </a:pPr>
                      <a:r>
                        <a:rPr lang="fr-FR" sz="1200">
                          <a:latin typeface="Calibri"/>
                          <a:ea typeface="Times New Roman"/>
                          <a:cs typeface="Calibri"/>
                        </a:rPr>
                        <a:t>Apprécie la pertinence de toute modification</a:t>
                      </a:r>
                      <a:endParaRPr lang="fr-FR" sz="1400">
                        <a:latin typeface="Calibri"/>
                        <a:ea typeface="Times New Roman"/>
                        <a:cs typeface="Arial"/>
                      </a:endParaRPr>
                    </a:p>
                    <a:p>
                      <a:pPr marL="342900" lvl="0" indent="-342900" algn="ctr">
                        <a:lnSpc>
                          <a:spcPct val="115000"/>
                        </a:lnSpc>
                        <a:spcAft>
                          <a:spcPts val="1000"/>
                        </a:spcAft>
                        <a:buFont typeface="Garamond"/>
                        <a:buChar char="-"/>
                      </a:pPr>
                      <a:r>
                        <a:rPr lang="fr-FR" sz="1200">
                          <a:latin typeface="Calibri"/>
                          <a:ea typeface="Times New Roman"/>
                          <a:cs typeface="Calibri"/>
                        </a:rPr>
                        <a:t>Vérifie si cela n’impacte pas le marché</a:t>
                      </a:r>
                      <a:endParaRPr lang="fr-FR" sz="1400">
                        <a:latin typeface="Calibri"/>
                        <a:ea typeface="Times New Roman"/>
                        <a:cs typeface="Arial"/>
                      </a:endParaRPr>
                    </a:p>
                  </a:txBody>
                  <a:tcPr marL="28077" marR="2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3927">
                <a:tc>
                  <a:txBody>
                    <a:bodyPr/>
                    <a:lstStyle/>
                    <a:p>
                      <a:pPr>
                        <a:lnSpc>
                          <a:spcPct val="115000"/>
                        </a:lnSpc>
                        <a:spcAft>
                          <a:spcPts val="1000"/>
                        </a:spcAft>
                      </a:pPr>
                      <a:r>
                        <a:rPr lang="fr-FR" sz="1200" b="1">
                          <a:solidFill>
                            <a:srgbClr val="000000"/>
                          </a:solidFill>
                          <a:latin typeface="Calibri"/>
                          <a:ea typeface="Batang"/>
                          <a:cs typeface="Calibri"/>
                        </a:rPr>
                        <a:t>Pouvoir réglementaire </a:t>
                      </a:r>
                      <a:endParaRPr lang="fr-FR" sz="1400">
                        <a:latin typeface="Calibri"/>
                        <a:ea typeface="Batang"/>
                        <a:cs typeface="Times New Roman"/>
                      </a:endParaRPr>
                    </a:p>
                  </a:txBody>
                  <a:tcPr marL="28077" marR="2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Arial"/>
                        <a:buChar char="-"/>
                      </a:pPr>
                      <a:r>
                        <a:rPr lang="fr-FR" sz="1200">
                          <a:latin typeface="Times New Roman"/>
                          <a:ea typeface="Calibri"/>
                          <a:cs typeface="Calibri"/>
                        </a:rPr>
                        <a:t>Imposer l’accès au SPU ;</a:t>
                      </a:r>
                      <a:endParaRPr lang="fr-FR" sz="1200">
                        <a:latin typeface="Times New Roman"/>
                        <a:ea typeface="Calibri"/>
                      </a:endParaRPr>
                    </a:p>
                    <a:p>
                      <a:pPr marL="342900" lvl="0" indent="-342900">
                        <a:spcAft>
                          <a:spcPts val="0"/>
                        </a:spcAft>
                        <a:buFont typeface="Arial"/>
                        <a:buChar char="-"/>
                      </a:pPr>
                      <a:r>
                        <a:rPr lang="fr-FR" sz="1200">
                          <a:latin typeface="Times New Roman"/>
                          <a:ea typeface="Calibri"/>
                          <a:cs typeface="Calibri"/>
                        </a:rPr>
                        <a:t>Fixer les tarifs du SPU ;</a:t>
                      </a:r>
                      <a:endParaRPr lang="fr-FR" sz="1200">
                        <a:latin typeface="Times New Roman"/>
                        <a:ea typeface="Calibri"/>
                      </a:endParaRPr>
                    </a:p>
                    <a:p>
                      <a:pPr marL="342900" lvl="0" indent="-342900">
                        <a:spcAft>
                          <a:spcPts val="0"/>
                        </a:spcAft>
                        <a:buFont typeface="Arial"/>
                        <a:buChar char="-"/>
                      </a:pPr>
                      <a:r>
                        <a:rPr lang="fr-FR" sz="1200">
                          <a:latin typeface="Times New Roman"/>
                          <a:ea typeface="Calibri"/>
                          <a:cs typeface="Calibri"/>
                        </a:rPr>
                        <a:t>Suppression des tarifs SPU ;</a:t>
                      </a:r>
                      <a:endParaRPr lang="fr-FR" sz="1200">
                        <a:latin typeface="Times New Roman"/>
                        <a:ea typeface="Calibri"/>
                      </a:endParaRPr>
                    </a:p>
                    <a:p>
                      <a:pPr marL="342900" lvl="0" indent="-342900">
                        <a:spcAft>
                          <a:spcPts val="0"/>
                        </a:spcAft>
                        <a:buFont typeface="Arial"/>
                        <a:buChar char="-"/>
                      </a:pPr>
                      <a:r>
                        <a:rPr lang="fr-FR" sz="1200">
                          <a:latin typeface="Times New Roman"/>
                          <a:ea typeface="Calibri"/>
                          <a:cs typeface="Calibri"/>
                        </a:rPr>
                        <a:t>Pouvoir de résolution de disputes et litiges ;</a:t>
                      </a:r>
                      <a:endParaRPr lang="fr-FR" sz="1200">
                        <a:latin typeface="Times New Roman"/>
                        <a:ea typeface="Calibri"/>
                      </a:endParaRPr>
                    </a:p>
                    <a:p>
                      <a:pPr marL="342900" lvl="0" indent="-342900">
                        <a:spcAft>
                          <a:spcPts val="0"/>
                        </a:spcAft>
                        <a:buFont typeface="Arial"/>
                        <a:buChar char="-"/>
                      </a:pPr>
                      <a:r>
                        <a:rPr lang="fr-FR" sz="1200">
                          <a:latin typeface="Times New Roman"/>
                          <a:ea typeface="Calibri"/>
                          <a:cs typeface="Calibri"/>
                        </a:rPr>
                        <a:t>Sanction et amendes ;</a:t>
                      </a:r>
                      <a:endParaRPr lang="fr-FR" sz="1200">
                        <a:latin typeface="Times New Roman"/>
                        <a:ea typeface="Calibri"/>
                      </a:endParaRPr>
                    </a:p>
                    <a:p>
                      <a:pPr marL="342900" lvl="0" indent="-342900">
                        <a:spcAft>
                          <a:spcPts val="0"/>
                        </a:spcAft>
                        <a:buFont typeface="Arial"/>
                        <a:buChar char="-"/>
                      </a:pPr>
                      <a:r>
                        <a:rPr lang="fr-FR" sz="1200">
                          <a:latin typeface="Times New Roman"/>
                          <a:ea typeface="Calibri"/>
                          <a:cs typeface="Calibri"/>
                        </a:rPr>
                        <a:t>Demande les comptes SPU ;</a:t>
                      </a:r>
                      <a:endParaRPr lang="fr-FR" sz="1200">
                        <a:latin typeface="Times New Roman"/>
                        <a:ea typeface="Calibri"/>
                      </a:endParaRPr>
                    </a:p>
                    <a:p>
                      <a:pPr marL="342900" lvl="0" indent="-342900">
                        <a:spcAft>
                          <a:spcPts val="0"/>
                        </a:spcAft>
                        <a:buFont typeface="Arial"/>
                        <a:buChar char="-"/>
                      </a:pPr>
                      <a:r>
                        <a:rPr lang="fr-FR" sz="1200">
                          <a:latin typeface="Times New Roman"/>
                          <a:ea typeface="Calibri"/>
                          <a:cs typeface="Calibri"/>
                        </a:rPr>
                        <a:t>Demande les études au SPU ;</a:t>
                      </a:r>
                      <a:endParaRPr lang="fr-FR" sz="1200">
                        <a:latin typeface="Times New Roman"/>
                        <a:ea typeface="Calibri"/>
                      </a:endParaRPr>
                    </a:p>
                    <a:p>
                      <a:pPr marL="342900" lvl="0" indent="-342900">
                        <a:spcAft>
                          <a:spcPts val="0"/>
                        </a:spcAft>
                        <a:buFont typeface="Arial"/>
                        <a:buChar char="-"/>
                      </a:pPr>
                      <a:r>
                        <a:rPr lang="fr-FR" sz="1200">
                          <a:latin typeface="Times New Roman"/>
                          <a:ea typeface="Calibri"/>
                          <a:cs typeface="Calibri"/>
                        </a:rPr>
                        <a:t>Demande de divulgation au Prestataire du SPU.</a:t>
                      </a:r>
                      <a:endParaRPr lang="fr-FR" sz="1200">
                        <a:latin typeface="Times New Roman"/>
                        <a:ea typeface="Calibri"/>
                      </a:endParaRPr>
                    </a:p>
                  </a:txBody>
                  <a:tcPr marL="28077" marR="2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Arial"/>
                        <a:buChar char="-"/>
                      </a:pPr>
                      <a:r>
                        <a:rPr lang="fr-FR" sz="1200">
                          <a:latin typeface="Times New Roman"/>
                          <a:ea typeface="Calibri"/>
                          <a:cs typeface="Calibri"/>
                        </a:rPr>
                        <a:t>Contrôle de la qualité de service ;</a:t>
                      </a:r>
                      <a:endParaRPr lang="fr-FR" sz="1200">
                        <a:latin typeface="Times New Roman"/>
                        <a:ea typeface="Calibri"/>
                      </a:endParaRPr>
                    </a:p>
                    <a:p>
                      <a:pPr marL="342900" lvl="0" indent="-342900">
                        <a:spcAft>
                          <a:spcPts val="0"/>
                        </a:spcAft>
                        <a:buFont typeface="Arial"/>
                        <a:buChar char="-"/>
                      </a:pPr>
                      <a:r>
                        <a:rPr lang="fr-FR" sz="1200">
                          <a:latin typeface="Times New Roman"/>
                          <a:ea typeface="Calibri"/>
                          <a:cs typeface="Calibri"/>
                        </a:rPr>
                        <a:t>Contrôle du service universel ;</a:t>
                      </a:r>
                      <a:endParaRPr lang="fr-FR" sz="1200">
                        <a:latin typeface="Times New Roman"/>
                        <a:ea typeface="Calibri"/>
                      </a:endParaRPr>
                    </a:p>
                    <a:p>
                      <a:pPr marL="342900" lvl="0" indent="-342900">
                        <a:spcAft>
                          <a:spcPts val="0"/>
                        </a:spcAft>
                        <a:buFont typeface="Arial"/>
                        <a:buChar char="-"/>
                      </a:pPr>
                      <a:r>
                        <a:rPr lang="fr-FR" sz="1200">
                          <a:latin typeface="Times New Roman"/>
                          <a:ea typeface="Calibri"/>
                          <a:cs typeface="Calibri"/>
                        </a:rPr>
                        <a:t>Contrôle des couts du SU ;</a:t>
                      </a:r>
                      <a:endParaRPr lang="fr-FR" sz="1200">
                        <a:latin typeface="Times New Roman"/>
                        <a:ea typeface="Calibri"/>
                      </a:endParaRPr>
                    </a:p>
                    <a:p>
                      <a:pPr marL="342900" lvl="0" indent="-342900">
                        <a:spcAft>
                          <a:spcPts val="0"/>
                        </a:spcAft>
                        <a:buFont typeface="Arial"/>
                        <a:buChar char="-"/>
                      </a:pPr>
                      <a:r>
                        <a:rPr lang="fr-FR" sz="1200">
                          <a:latin typeface="Times New Roman"/>
                          <a:ea typeface="Calibri"/>
                          <a:cs typeface="Calibri"/>
                        </a:rPr>
                        <a:t>Contrôle des subventions croisées.</a:t>
                      </a:r>
                      <a:endParaRPr lang="fr-FR" sz="1200">
                        <a:latin typeface="Times New Roman"/>
                        <a:ea typeface="Calibri"/>
                      </a:endParaRPr>
                    </a:p>
                  </a:txBody>
                  <a:tcPr marL="28077" marR="2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06">
                <a:tc>
                  <a:txBody>
                    <a:bodyPr/>
                    <a:lstStyle/>
                    <a:p>
                      <a:pPr>
                        <a:lnSpc>
                          <a:spcPct val="115000"/>
                        </a:lnSpc>
                        <a:spcAft>
                          <a:spcPts val="1000"/>
                        </a:spcAft>
                      </a:pPr>
                      <a:r>
                        <a:rPr lang="fr-FR" sz="1200" b="1">
                          <a:solidFill>
                            <a:srgbClr val="000000"/>
                          </a:solidFill>
                          <a:latin typeface="Calibri"/>
                          <a:ea typeface="Batang"/>
                          <a:cs typeface="Calibri"/>
                        </a:rPr>
                        <a:t>Pouvoir d’inspection</a:t>
                      </a:r>
                      <a:endParaRPr lang="fr-FR" sz="1400">
                        <a:latin typeface="Calibri"/>
                        <a:ea typeface="Batang"/>
                        <a:cs typeface="Times New Roman"/>
                      </a:endParaRPr>
                    </a:p>
                  </a:txBody>
                  <a:tcPr marL="28077" marR="2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200" dirty="0">
                          <a:latin typeface="Calibri"/>
                          <a:ea typeface="Batang"/>
                          <a:cs typeface="Calibri"/>
                        </a:rPr>
                        <a:t>La POSTE DU MALI et les concessionnaires doivent livrer l’information au régulateur, sans que des pouvoirs spécifiques lui soient dévolus. </a:t>
                      </a:r>
                      <a:endParaRPr lang="fr-FR" sz="1400" dirty="0">
                        <a:latin typeface="Calibri"/>
                        <a:ea typeface="Batang"/>
                        <a:cs typeface="Times New Roman"/>
                      </a:endParaRPr>
                    </a:p>
                  </a:txBody>
                  <a:tcPr marL="28077" marR="2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Arial"/>
                        <a:buChar char="-"/>
                      </a:pPr>
                      <a:r>
                        <a:rPr lang="fr-FR" sz="1200" dirty="0">
                          <a:latin typeface="Calibri"/>
                          <a:ea typeface="Calibri"/>
                          <a:cs typeface="Calibri"/>
                        </a:rPr>
                        <a:t>Produire des rapports périodes et annuels ;</a:t>
                      </a:r>
                      <a:endParaRPr lang="fr-FR" sz="1400" dirty="0">
                        <a:latin typeface="Calibri"/>
                        <a:ea typeface="Calibri"/>
                        <a:cs typeface="Times New Roman"/>
                      </a:endParaRPr>
                    </a:p>
                    <a:p>
                      <a:pPr marL="342900" lvl="0" indent="-342900">
                        <a:lnSpc>
                          <a:spcPct val="115000"/>
                        </a:lnSpc>
                        <a:spcAft>
                          <a:spcPts val="0"/>
                        </a:spcAft>
                        <a:buFont typeface="Arial"/>
                        <a:buChar char="-"/>
                      </a:pPr>
                      <a:r>
                        <a:rPr lang="fr-FR" sz="1200" dirty="0">
                          <a:latin typeface="Calibri"/>
                          <a:ea typeface="Calibri"/>
                          <a:cs typeface="Calibri"/>
                        </a:rPr>
                        <a:t>Répondre aux questionnaires et aux différents documents de collectes ;</a:t>
                      </a:r>
                      <a:endParaRPr lang="fr-FR" sz="1400" dirty="0">
                        <a:latin typeface="Calibri"/>
                        <a:ea typeface="Calibri"/>
                        <a:cs typeface="Times New Roman"/>
                      </a:endParaRPr>
                    </a:p>
                    <a:p>
                      <a:pPr marL="342900" lvl="0" indent="-342900">
                        <a:lnSpc>
                          <a:spcPct val="115000"/>
                        </a:lnSpc>
                        <a:spcAft>
                          <a:spcPts val="0"/>
                        </a:spcAft>
                        <a:buFont typeface="Arial"/>
                        <a:buChar char="-"/>
                      </a:pPr>
                      <a:r>
                        <a:rPr lang="fr-FR" sz="1200" dirty="0">
                          <a:latin typeface="Calibri"/>
                          <a:ea typeface="Calibri"/>
                          <a:cs typeface="Calibri"/>
                        </a:rPr>
                        <a:t>Tenir à jour les informations et les données</a:t>
                      </a:r>
                      <a:endParaRPr lang="fr-FR" sz="1400" dirty="0">
                        <a:latin typeface="Calibri"/>
                        <a:ea typeface="Calibri"/>
                        <a:cs typeface="Times New Roman"/>
                      </a:endParaRPr>
                    </a:p>
                  </a:txBody>
                  <a:tcPr marL="28077" marR="2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14282" y="357166"/>
          <a:ext cx="8858312" cy="6076696"/>
        </p:xfrm>
        <a:graphic>
          <a:graphicData uri="http://schemas.openxmlformats.org/drawingml/2006/table">
            <a:tbl>
              <a:tblPr/>
              <a:tblGrid>
                <a:gridCol w="1436819"/>
                <a:gridCol w="3376789"/>
                <a:gridCol w="4044704"/>
              </a:tblGrid>
              <a:tr h="482503">
                <a:tc>
                  <a:txBody>
                    <a:bodyPr/>
                    <a:lstStyle/>
                    <a:p>
                      <a:pPr>
                        <a:lnSpc>
                          <a:spcPct val="115000"/>
                        </a:lnSpc>
                        <a:spcAft>
                          <a:spcPts val="1000"/>
                        </a:spcAft>
                      </a:pPr>
                      <a:r>
                        <a:rPr lang="fr-FR" sz="1600" b="1" dirty="0">
                          <a:solidFill>
                            <a:srgbClr val="000000"/>
                          </a:solidFill>
                          <a:latin typeface="Calibri"/>
                          <a:ea typeface="Batang"/>
                          <a:cs typeface="Calibri"/>
                        </a:rPr>
                        <a:t>Pouvoir de sanction</a:t>
                      </a:r>
                      <a:endParaRPr lang="fr-FR" sz="1800" dirty="0">
                        <a:latin typeface="Calibri"/>
                        <a:ea typeface="Batang"/>
                        <a:cs typeface="Times New Roman"/>
                      </a:endParaRPr>
                    </a:p>
                  </a:txBody>
                  <a:tcPr marL="28077" marR="2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600" dirty="0">
                          <a:latin typeface="Calibri"/>
                          <a:ea typeface="Batang"/>
                          <a:cs typeface="Calibri"/>
                        </a:rPr>
                        <a:t>Révocation de la concession (Licence) : c’est le département qui peut révoquer, retirer la concession.</a:t>
                      </a:r>
                      <a:endParaRPr lang="fr-FR" sz="1800" dirty="0">
                        <a:latin typeface="Calibri"/>
                        <a:ea typeface="Batang"/>
                        <a:cs typeface="Times New Roman"/>
                      </a:endParaRPr>
                    </a:p>
                    <a:p>
                      <a:pPr>
                        <a:lnSpc>
                          <a:spcPct val="115000"/>
                        </a:lnSpc>
                        <a:spcAft>
                          <a:spcPts val="1000"/>
                        </a:spcAft>
                      </a:pPr>
                      <a:r>
                        <a:rPr lang="fr-FR" sz="1600" dirty="0">
                          <a:latin typeface="Calibri"/>
                          <a:ea typeface="Batang"/>
                          <a:cs typeface="Calibri"/>
                        </a:rPr>
                        <a:t>C’est le régulateur qui en fait la demande au départ et qui retire ensuite la concession.</a:t>
                      </a:r>
                      <a:endParaRPr lang="fr-FR" sz="1800" dirty="0">
                        <a:latin typeface="Calibri"/>
                        <a:ea typeface="Batang"/>
                        <a:cs typeface="Times New Roman"/>
                      </a:endParaRPr>
                    </a:p>
                  </a:txBody>
                  <a:tcPr marL="28077" marR="2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1000"/>
                        </a:spcAft>
                        <a:buFont typeface="Arial"/>
                        <a:buChar char="-"/>
                      </a:pPr>
                      <a:r>
                        <a:rPr lang="fr-FR" sz="1600">
                          <a:latin typeface="Calibri"/>
                          <a:ea typeface="Calibri"/>
                          <a:cs typeface="Calibri"/>
                        </a:rPr>
                        <a:t>Contrôle de conformité ;</a:t>
                      </a:r>
                      <a:endParaRPr lang="fr-FR" sz="1800">
                        <a:latin typeface="Calibri"/>
                        <a:ea typeface="Calibri"/>
                        <a:cs typeface="Times New Roman"/>
                      </a:endParaRPr>
                    </a:p>
                    <a:p>
                      <a:pPr marL="342900" lvl="0" indent="-342900">
                        <a:lnSpc>
                          <a:spcPct val="115000"/>
                        </a:lnSpc>
                        <a:spcAft>
                          <a:spcPts val="1000"/>
                        </a:spcAft>
                        <a:buFont typeface="Arial"/>
                        <a:buChar char="-"/>
                      </a:pPr>
                      <a:r>
                        <a:rPr lang="fr-FR" sz="1600">
                          <a:latin typeface="Calibri"/>
                          <a:ea typeface="Calibri"/>
                          <a:cs typeface="Calibri"/>
                        </a:rPr>
                        <a:t>Décisions motivées</a:t>
                      </a:r>
                      <a:endParaRPr lang="fr-FR" sz="1800">
                        <a:latin typeface="Calibri"/>
                        <a:ea typeface="Calibri"/>
                        <a:cs typeface="Times New Roman"/>
                      </a:endParaRPr>
                    </a:p>
                  </a:txBody>
                  <a:tcPr marL="28077" marR="2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987">
                <a:tc>
                  <a:txBody>
                    <a:bodyPr/>
                    <a:lstStyle/>
                    <a:p>
                      <a:pPr>
                        <a:lnSpc>
                          <a:spcPct val="115000"/>
                        </a:lnSpc>
                        <a:spcAft>
                          <a:spcPts val="1000"/>
                        </a:spcAft>
                      </a:pPr>
                      <a:r>
                        <a:rPr lang="fr-FR" sz="1600" b="1">
                          <a:solidFill>
                            <a:srgbClr val="000000"/>
                          </a:solidFill>
                          <a:latin typeface="Calibri"/>
                          <a:ea typeface="Batang"/>
                          <a:cs typeface="Calibri"/>
                        </a:rPr>
                        <a:t>Pouvoir d’information</a:t>
                      </a:r>
                      <a:endParaRPr lang="fr-FR" sz="1800">
                        <a:latin typeface="Calibri"/>
                        <a:ea typeface="Batang"/>
                        <a:cs typeface="Times New Roman"/>
                      </a:endParaRPr>
                    </a:p>
                  </a:txBody>
                  <a:tcPr marL="28077" marR="2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600" dirty="0">
                          <a:latin typeface="Calibri"/>
                          <a:ea typeface="Batang"/>
                          <a:cs typeface="Calibri"/>
                        </a:rPr>
                        <a:t>Fixer un calendrier de remise des données et informations statistiques et financières aux acteurs du marché</a:t>
                      </a:r>
                      <a:endParaRPr lang="fr-FR" sz="1800" dirty="0">
                        <a:latin typeface="Calibri"/>
                        <a:ea typeface="Batang"/>
                        <a:cs typeface="Times New Roman"/>
                      </a:endParaRPr>
                    </a:p>
                  </a:txBody>
                  <a:tcPr marL="28077" marR="2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Arial"/>
                        <a:buChar char="-"/>
                      </a:pPr>
                      <a:r>
                        <a:rPr lang="fr-FR" sz="1600">
                          <a:latin typeface="Times New Roman"/>
                          <a:ea typeface="Calibri"/>
                          <a:cs typeface="Calibri"/>
                        </a:rPr>
                        <a:t>Mettre en place un observatoire du marché postal malien qui aura entre autre à étudier et diffuser les données du secteur.</a:t>
                      </a:r>
                      <a:endParaRPr lang="fr-FR" sz="1600">
                        <a:latin typeface="Times New Roman"/>
                        <a:ea typeface="Calibri"/>
                      </a:endParaRPr>
                    </a:p>
                    <a:p>
                      <a:pPr marL="342900" lvl="0" indent="-342900">
                        <a:spcAft>
                          <a:spcPts val="0"/>
                        </a:spcAft>
                        <a:buFont typeface="Arial"/>
                        <a:buChar char="-"/>
                      </a:pPr>
                      <a:r>
                        <a:rPr lang="fr-FR" sz="1600">
                          <a:latin typeface="Times New Roman"/>
                          <a:ea typeface="Calibri"/>
                          <a:cs typeface="Calibri"/>
                        </a:rPr>
                        <a:t>Produire les rapports</a:t>
                      </a:r>
                      <a:endParaRPr lang="fr-FR" sz="1600">
                        <a:latin typeface="Times New Roman"/>
                        <a:ea typeface="Calibri"/>
                      </a:endParaRPr>
                    </a:p>
                  </a:txBody>
                  <a:tcPr marL="28077" marR="2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221">
                <a:tc>
                  <a:txBody>
                    <a:bodyPr/>
                    <a:lstStyle/>
                    <a:p>
                      <a:pPr>
                        <a:lnSpc>
                          <a:spcPct val="115000"/>
                        </a:lnSpc>
                        <a:spcAft>
                          <a:spcPts val="1000"/>
                        </a:spcAft>
                      </a:pPr>
                      <a:r>
                        <a:rPr lang="fr-FR" sz="1600" b="1">
                          <a:solidFill>
                            <a:srgbClr val="000000"/>
                          </a:solidFill>
                          <a:latin typeface="Calibri"/>
                          <a:ea typeface="Batang"/>
                          <a:cs typeface="Calibri"/>
                        </a:rPr>
                        <a:t>Indépendance </a:t>
                      </a:r>
                      <a:endParaRPr lang="fr-FR" sz="1800">
                        <a:latin typeface="Calibri"/>
                        <a:ea typeface="Batang"/>
                        <a:cs typeface="Times New Roman"/>
                      </a:endParaRPr>
                    </a:p>
                  </a:txBody>
                  <a:tcPr marL="28077" marR="2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600">
                          <a:latin typeface="Calibri"/>
                          <a:ea typeface="Batang"/>
                          <a:cs typeface="Calibri"/>
                        </a:rPr>
                        <a:t>Nomination, mandat, budget, financement, reddition des Comptes….</a:t>
                      </a:r>
                      <a:endParaRPr lang="fr-FR" sz="1800">
                        <a:latin typeface="Calibri"/>
                        <a:ea typeface="Batang"/>
                        <a:cs typeface="Times New Roman"/>
                      </a:endParaRPr>
                    </a:p>
                  </a:txBody>
                  <a:tcPr marL="28077" marR="2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600">
                        <a:latin typeface="Calibri"/>
                        <a:ea typeface="Batang"/>
                        <a:cs typeface="Calibri"/>
                      </a:endParaRPr>
                    </a:p>
                  </a:txBody>
                  <a:tcPr marL="28077" marR="2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255">
                <a:tc>
                  <a:txBody>
                    <a:bodyPr/>
                    <a:lstStyle/>
                    <a:p>
                      <a:pPr>
                        <a:lnSpc>
                          <a:spcPct val="115000"/>
                        </a:lnSpc>
                        <a:spcAft>
                          <a:spcPts val="1000"/>
                        </a:spcAft>
                      </a:pPr>
                      <a:r>
                        <a:rPr lang="fr-FR" sz="1600" b="1">
                          <a:solidFill>
                            <a:srgbClr val="000000"/>
                          </a:solidFill>
                          <a:latin typeface="Calibri"/>
                          <a:ea typeface="Batang"/>
                          <a:cs typeface="Calibri"/>
                        </a:rPr>
                        <a:t>Financement </a:t>
                      </a:r>
                      <a:endParaRPr lang="fr-FR" sz="1800">
                        <a:latin typeface="Calibri"/>
                        <a:ea typeface="Batang"/>
                        <a:cs typeface="Times New Roman"/>
                      </a:endParaRPr>
                    </a:p>
                  </a:txBody>
                  <a:tcPr marL="28077" marR="2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600" dirty="0">
                          <a:latin typeface="Calibri"/>
                          <a:ea typeface="Batang"/>
                          <a:cs typeface="Calibri"/>
                        </a:rPr>
                        <a:t>Gouvernement et redevances annuelles versées par opérateurs agrées pour payer le SPU,</a:t>
                      </a:r>
                      <a:endParaRPr lang="fr-FR" sz="1800" dirty="0">
                        <a:latin typeface="Calibri"/>
                        <a:ea typeface="Batang"/>
                        <a:cs typeface="Times New Roman"/>
                      </a:endParaRPr>
                    </a:p>
                  </a:txBody>
                  <a:tcPr marL="28077" marR="2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fr-FR" sz="1600">
                        <a:latin typeface="Calibri"/>
                        <a:ea typeface="Batang"/>
                        <a:cs typeface="Calibri"/>
                      </a:endParaRPr>
                    </a:p>
                  </a:txBody>
                  <a:tcPr marL="28077" marR="2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785">
                <a:tc>
                  <a:txBody>
                    <a:bodyPr/>
                    <a:lstStyle/>
                    <a:p>
                      <a:pPr>
                        <a:lnSpc>
                          <a:spcPct val="115000"/>
                        </a:lnSpc>
                        <a:spcAft>
                          <a:spcPts val="1000"/>
                        </a:spcAft>
                      </a:pPr>
                      <a:r>
                        <a:rPr lang="fr-FR" sz="1600" b="1">
                          <a:solidFill>
                            <a:srgbClr val="000000"/>
                          </a:solidFill>
                          <a:latin typeface="Calibri"/>
                          <a:ea typeface="Batang"/>
                          <a:cs typeface="Calibri"/>
                        </a:rPr>
                        <a:t>Statut légal</a:t>
                      </a:r>
                      <a:endParaRPr lang="fr-FR" sz="1800">
                        <a:latin typeface="Calibri"/>
                        <a:ea typeface="Batang"/>
                        <a:cs typeface="Times New Roman"/>
                      </a:endParaRPr>
                    </a:p>
                  </a:txBody>
                  <a:tcPr marL="28077" marR="2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Arial"/>
                        <a:buChar char="-"/>
                      </a:pPr>
                      <a:r>
                        <a:rPr lang="fr-FR" sz="1600" dirty="0">
                          <a:latin typeface="Times New Roman"/>
                          <a:ea typeface="Calibri"/>
                          <a:cs typeface="Calibri"/>
                        </a:rPr>
                        <a:t>Autorité indépendante</a:t>
                      </a:r>
                      <a:endParaRPr lang="fr-FR" sz="1600" dirty="0">
                        <a:latin typeface="Times New Roman"/>
                        <a:ea typeface="Calibri"/>
                      </a:endParaRPr>
                    </a:p>
                  </a:txBody>
                  <a:tcPr marL="28077" marR="2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Arial"/>
                        <a:buChar char="-"/>
                      </a:pPr>
                      <a:r>
                        <a:rPr lang="fr-FR" sz="1600" dirty="0">
                          <a:latin typeface="Times New Roman"/>
                          <a:ea typeface="Calibri"/>
                          <a:cs typeface="Calibri"/>
                        </a:rPr>
                        <a:t>Régulation du service universel dans le domaine de la poste</a:t>
                      </a:r>
                      <a:endParaRPr lang="fr-FR" sz="1600" dirty="0">
                        <a:latin typeface="Times New Roman"/>
                        <a:ea typeface="Calibri"/>
                      </a:endParaRPr>
                    </a:p>
                  </a:txBody>
                  <a:tcPr marL="28077" marR="2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758">
                <a:tc>
                  <a:txBody>
                    <a:bodyPr/>
                    <a:lstStyle/>
                    <a:p>
                      <a:pPr>
                        <a:lnSpc>
                          <a:spcPct val="115000"/>
                        </a:lnSpc>
                        <a:spcAft>
                          <a:spcPts val="1000"/>
                        </a:spcAft>
                      </a:pPr>
                      <a:r>
                        <a:rPr lang="fr-FR" sz="1600" b="1">
                          <a:solidFill>
                            <a:srgbClr val="000000"/>
                          </a:solidFill>
                          <a:latin typeface="Calibri"/>
                          <a:ea typeface="Batang"/>
                          <a:cs typeface="Calibri"/>
                        </a:rPr>
                        <a:t>Champs du monopole et degré d’ouverture à la concurrence</a:t>
                      </a:r>
                      <a:endParaRPr lang="fr-FR" sz="1800">
                        <a:latin typeface="Calibri"/>
                        <a:ea typeface="Batang"/>
                        <a:cs typeface="Times New Roman"/>
                      </a:endParaRPr>
                    </a:p>
                  </a:txBody>
                  <a:tcPr marL="28077" marR="2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1000"/>
                        </a:spcAft>
                        <a:buFont typeface="Garamond"/>
                        <a:buChar char="-"/>
                      </a:pPr>
                      <a:r>
                        <a:rPr lang="fr-FR" sz="1600">
                          <a:latin typeface="Calibri"/>
                          <a:ea typeface="Times New Roman"/>
                          <a:cs typeface="Calibri"/>
                        </a:rPr>
                        <a:t>Fixe les limites des envois de correspondance</a:t>
                      </a:r>
                      <a:endParaRPr lang="fr-FR" sz="1800">
                        <a:latin typeface="Calibri"/>
                        <a:ea typeface="Times New Roman"/>
                        <a:cs typeface="Arial"/>
                      </a:endParaRPr>
                    </a:p>
                    <a:p>
                      <a:pPr marL="342900" lvl="0" indent="-342900">
                        <a:lnSpc>
                          <a:spcPct val="115000"/>
                        </a:lnSpc>
                        <a:spcAft>
                          <a:spcPts val="1000"/>
                        </a:spcAft>
                        <a:buFont typeface="Garamond"/>
                        <a:buChar char="-"/>
                      </a:pPr>
                      <a:r>
                        <a:rPr lang="fr-FR" sz="1600">
                          <a:latin typeface="Calibri"/>
                          <a:ea typeface="Times New Roman"/>
                          <a:cs typeface="Calibri"/>
                        </a:rPr>
                        <a:t>Octroi des licences au sein d’un périmètre ainsi que sur le territoire</a:t>
                      </a:r>
                      <a:endParaRPr lang="fr-FR" sz="1800">
                        <a:latin typeface="Calibri"/>
                        <a:ea typeface="Times New Roman"/>
                        <a:cs typeface="Arial"/>
                      </a:endParaRPr>
                    </a:p>
                  </a:txBody>
                  <a:tcPr marL="28077" marR="2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1000"/>
                        </a:spcAft>
                        <a:buFont typeface="Garamond"/>
                        <a:buChar char="-"/>
                      </a:pPr>
                      <a:r>
                        <a:rPr lang="fr-FR" sz="1600" dirty="0">
                          <a:latin typeface="Calibri"/>
                          <a:ea typeface="Times New Roman"/>
                          <a:cs typeface="Calibri"/>
                        </a:rPr>
                        <a:t>Instruit les dossiers</a:t>
                      </a:r>
                      <a:endParaRPr lang="fr-FR" sz="1800" dirty="0">
                        <a:latin typeface="Calibri"/>
                        <a:ea typeface="Times New Roman"/>
                        <a:cs typeface="Arial"/>
                      </a:endParaRPr>
                    </a:p>
                    <a:p>
                      <a:pPr marL="342900" lvl="0" indent="-342900">
                        <a:lnSpc>
                          <a:spcPct val="115000"/>
                        </a:lnSpc>
                        <a:spcAft>
                          <a:spcPts val="1000"/>
                        </a:spcAft>
                        <a:buFont typeface="Garamond"/>
                        <a:buChar char="-"/>
                      </a:pPr>
                      <a:r>
                        <a:rPr lang="fr-FR" sz="1600" dirty="0">
                          <a:latin typeface="Calibri"/>
                          <a:ea typeface="Times New Roman"/>
                          <a:cs typeface="Calibri"/>
                        </a:rPr>
                        <a:t>Donne des avis motivés</a:t>
                      </a:r>
                      <a:endParaRPr lang="fr-FR" sz="1800" dirty="0">
                        <a:latin typeface="Calibri"/>
                        <a:ea typeface="Times New Roman"/>
                        <a:cs typeface="Arial"/>
                      </a:endParaRPr>
                    </a:p>
                  </a:txBody>
                  <a:tcPr marL="28077" marR="2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500034" y="357166"/>
            <a:ext cx="8358246" cy="50090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fr-FR" sz="1600" b="0" i="0" u="sng" strike="noStrike" cap="none" normalizeH="0" baseline="0" dirty="0" smtClean="0">
                <a:ln>
                  <a:noFill/>
                </a:ln>
                <a:solidFill>
                  <a:schemeClr val="tx1"/>
                </a:solidFill>
                <a:effectLst/>
                <a:latin typeface="Arial" pitchFamily="34" charset="0"/>
                <a:cs typeface="Calibri" pitchFamily="34" charset="0"/>
              </a:rPr>
              <a:t>Réforme postale</a:t>
            </a:r>
            <a:r>
              <a:rPr kumimoji="0" lang="fr-FR" sz="1600" b="0" i="0" u="none" strike="noStrike" cap="none" normalizeH="0" baseline="0" dirty="0" smtClean="0">
                <a:ln>
                  <a:noFill/>
                </a:ln>
                <a:solidFill>
                  <a:schemeClr val="tx1"/>
                </a:solidFill>
                <a:effectLst/>
                <a:latin typeface="Arial" pitchFamily="34" charset="0"/>
                <a:cs typeface="Calibri" pitchFamily="34" charset="0"/>
              </a:rPr>
              <a:t>: </a:t>
            </a:r>
            <a:r>
              <a:rPr kumimoji="0" lang="fr-CH" sz="1600" b="0" i="0" u="none" strike="noStrike" cap="none" normalizeH="0" baseline="0" dirty="0" smtClean="0">
                <a:ln>
                  <a:noFill/>
                </a:ln>
                <a:solidFill>
                  <a:schemeClr val="tx1"/>
                </a:solidFill>
                <a:effectLst/>
                <a:latin typeface="Arial" pitchFamily="34" charset="0"/>
                <a:cs typeface="Calibri" pitchFamily="34" charset="0"/>
              </a:rPr>
              <a:t>compte tenu de l'arrivée de nouveaux acteurs dans le secteur postal, il est nécessaire de définir une stratégie de réforme et de modernisation de LA POSTE DU MALI qui prenne en compte d'une manière plus large les différents acteurs du secteur.</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1" i="1" u="sng" strike="noStrike" cap="none" normalizeH="0" baseline="0" dirty="0" smtClean="0">
                <a:ln>
                  <a:noFill/>
                </a:ln>
                <a:solidFill>
                  <a:schemeClr val="tx1"/>
                </a:solidFill>
                <a:effectLst/>
                <a:latin typeface="Arial" pitchFamily="34" charset="0"/>
                <a:cs typeface="Calibri" pitchFamily="34" charset="0"/>
              </a:rPr>
              <a:t>Le projet de stratégie de réforme et de modernisation préparé par LA POSTE DU MALI doit être révisé pour tenir compte des nouveaux acteurs dans le secteur</a:t>
            </a:r>
            <a:r>
              <a:rPr kumimoji="0" lang="fr-CH" sz="1600" b="1" i="1" u="none" strike="noStrike" cap="none" normalizeH="0" baseline="0" dirty="0" smtClean="0">
                <a:ln>
                  <a:noFill/>
                </a:ln>
                <a:solidFill>
                  <a:schemeClr val="tx1"/>
                </a:solidFill>
                <a:effectLst/>
                <a:latin typeface="Arial" pitchFamily="34" charset="0"/>
                <a:cs typeface="Calibri"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600" b="0" i="0" u="sng" strike="noStrike" cap="none" normalizeH="0" baseline="0" dirty="0" smtClean="0">
                <a:ln>
                  <a:noFill/>
                </a:ln>
                <a:solidFill>
                  <a:schemeClr val="tx1"/>
                </a:solidFill>
                <a:effectLst/>
                <a:latin typeface="Calibri" pitchFamily="34" charset="0"/>
                <a:ea typeface="Batang" pitchFamily="18" charset="-127"/>
                <a:cs typeface="Calibri" pitchFamily="34" charset="0"/>
              </a:rPr>
              <a:t>Densification et modernisation de l’infrastructure postale. Développement du commerce électronique et utilisation accrue des nouvelles technologies pour offrir des services postaux de qualité</a:t>
            </a: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 </a:t>
            </a:r>
            <a:r>
              <a:rPr kumimoji="0" lang="fr-FR" sz="1600" b="0" i="0" u="none" strike="noStrike" cap="none" normalizeH="0" baseline="0" dirty="0" smtClean="0">
                <a:ln>
                  <a:noFill/>
                </a:ln>
                <a:solidFill>
                  <a:schemeClr val="tx1"/>
                </a:solidFill>
                <a:effectLst/>
                <a:latin typeface="Calibri" pitchFamily="34" charset="0"/>
                <a:ea typeface="MS Mincho" pitchFamily="49" charset="-128"/>
                <a:cs typeface="Calibri" pitchFamily="34" charset="0"/>
              </a:rPr>
              <a:t>les TIC ont considérablement modifié les communications sociales et commerciales et ont entraîné un fort déclin du secteur de la poste aux lettres traditionnelles (UPU). </a:t>
            </a:r>
          </a:p>
          <a:p>
            <a:pPr marL="0" marR="0" lvl="0" indent="0" algn="just" defTabSz="914400" rtl="0" eaLnBrk="0" fontAlgn="base" latinLnBrk="0" hangingPunct="0">
              <a:lnSpc>
                <a:spcPct val="100000"/>
              </a:lnSpc>
              <a:spcBef>
                <a:spcPct val="0"/>
              </a:spcBef>
              <a:spcAft>
                <a:spcPct val="0"/>
              </a:spcAft>
              <a:buClrTx/>
              <a:buSzTx/>
              <a:tabLst/>
            </a:pP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Renforcement de la sécurité des services postaux pour assurer l’intégrité postale et faciliter les processus de dédouanement des envois postaux : </a:t>
            </a:r>
            <a:r>
              <a:rPr kumimoji="0" lang="fr-FR" sz="1600" b="0" i="0" u="none" strike="noStrike" cap="none" normalizeH="0" baseline="0" dirty="0" smtClean="0">
                <a:ln>
                  <a:noFill/>
                </a:ln>
                <a:solidFill>
                  <a:schemeClr val="tx1"/>
                </a:solidFill>
                <a:effectLst/>
                <a:latin typeface="Calibri" pitchFamily="34" charset="0"/>
                <a:ea typeface="MS Mincho" pitchFamily="49" charset="-128"/>
                <a:cs typeface="Calibri" pitchFamily="34" charset="0"/>
              </a:rPr>
              <a:t>la sécurité et la sûreté du secteur postal, comme étapes de la chaîne logistique </a:t>
            </a:r>
            <a:r>
              <a:rPr kumimoji="0" lang="fr-FR" sz="1600" b="0" i="0" u="sng" strike="noStrike" cap="none" normalizeH="0" baseline="0" dirty="0" smtClean="0">
                <a:ln>
                  <a:noFill/>
                </a:ln>
                <a:solidFill>
                  <a:schemeClr val="tx1"/>
                </a:solidFill>
                <a:effectLst/>
                <a:latin typeface="Calibri" pitchFamily="34" charset="0"/>
                <a:ea typeface="Batang" pitchFamily="18" charset="-127"/>
                <a:cs typeface="Calibri" pitchFamily="34" charset="0"/>
              </a:rPr>
              <a:t>globale</a:t>
            </a:r>
            <a:r>
              <a:rPr kumimoji="0" lang="fr-FR" sz="1600" b="0" i="0" u="none" strike="noStrike" cap="none" normalizeH="0" baseline="0" dirty="0" smtClean="0">
                <a:ln>
                  <a:noFill/>
                </a:ln>
                <a:solidFill>
                  <a:schemeClr val="tx1"/>
                </a:solidFill>
                <a:effectLst/>
                <a:latin typeface="Calibri" pitchFamily="34" charset="0"/>
                <a:ea typeface="MS Mincho" pitchFamily="49" charset="-128"/>
                <a:cs typeface="Calibri" pitchFamily="34" charset="0"/>
              </a:rPr>
              <a:t>, sont essentielles au commerce et aux communications internationales.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600" b="0" i="0" u="sng" strike="noStrike" cap="none" normalizeH="0" baseline="0" dirty="0" smtClean="0">
                <a:ln>
                  <a:noFill/>
                </a:ln>
                <a:solidFill>
                  <a:schemeClr val="tx1"/>
                </a:solidFill>
                <a:effectLst/>
                <a:latin typeface="Calibri" pitchFamily="34" charset="0"/>
                <a:ea typeface="Batang" pitchFamily="18" charset="-127"/>
                <a:cs typeface="Calibri" pitchFamily="34" charset="0"/>
              </a:rPr>
              <a:t>Accélérer la mise en place de l’adressage postal et des codes postaux</a:t>
            </a: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 </a:t>
            </a:r>
            <a:r>
              <a:rPr kumimoji="0" lang="fr-FR" sz="1600" b="0" i="0" u="none" strike="noStrike" cap="none" normalizeH="0" baseline="0" dirty="0" smtClean="0">
                <a:ln>
                  <a:noFill/>
                </a:ln>
                <a:solidFill>
                  <a:schemeClr val="tx1"/>
                </a:solidFill>
                <a:effectLst/>
                <a:latin typeface="Calibri" pitchFamily="34" charset="0"/>
                <a:ea typeface="MS Mincho" pitchFamily="49" charset="-128"/>
                <a:cs typeface="Calibri" pitchFamily="34" charset="0"/>
              </a:rPr>
              <a:t>les adresses jouent un rôle fondamental pour faciliter l’application des décisions importantes telles que la gouvernance (identité juridique), le </a:t>
            </a:r>
            <a:r>
              <a:rPr kumimoji="0" lang="fr-FR" sz="1600" b="0" i="0" u="sng" strike="noStrike" cap="none" normalizeH="0" baseline="0" dirty="0" smtClean="0">
                <a:ln>
                  <a:noFill/>
                </a:ln>
                <a:solidFill>
                  <a:schemeClr val="tx1"/>
                </a:solidFill>
                <a:effectLst/>
                <a:latin typeface="Calibri" pitchFamily="34" charset="0"/>
                <a:ea typeface="Batang" pitchFamily="18" charset="-127"/>
                <a:cs typeface="Calibri" pitchFamily="34" charset="0"/>
              </a:rPr>
              <a:t>développement</a:t>
            </a:r>
            <a:r>
              <a:rPr kumimoji="0" lang="fr-FR" sz="1600" b="0" i="0" u="none" strike="noStrike" cap="none" normalizeH="0" baseline="0" dirty="0" smtClean="0">
                <a:ln>
                  <a:noFill/>
                </a:ln>
                <a:solidFill>
                  <a:schemeClr val="tx1"/>
                </a:solidFill>
                <a:effectLst/>
                <a:latin typeface="Calibri" pitchFamily="34" charset="0"/>
                <a:ea typeface="MS Mincho" pitchFamily="49" charset="-128"/>
                <a:cs typeface="Calibri" pitchFamily="34" charset="0"/>
              </a:rPr>
              <a:t> urbain (services de base), l’économie (collecte des impôts) et la gestion des risques liés aux catastrophes naturelles (services d’urgence).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85720" y="142852"/>
            <a:ext cx="8643998"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lang="fr-FR" sz="1600" dirty="0" smtClean="0">
                <a:latin typeface="Arial" pitchFamily="34" charset="0"/>
                <a:cs typeface="Calibri" pitchFamily="34" charset="0"/>
              </a:rPr>
              <a:t>Elle a cherché expliquer au mieux les droits et obligations de chacun des intervenants sur le marché postal au Mali, ainsi que fixer les objectifs assignés tels :</a:t>
            </a:r>
          </a:p>
          <a:p>
            <a:pPr marL="0" marR="0" lvl="0" indent="0" algn="just" defTabSz="914400" rtl="0" eaLnBrk="0" fontAlgn="base" latinLnBrk="0" hangingPunct="0">
              <a:lnSpc>
                <a:spcPct val="100000"/>
              </a:lnSpc>
              <a:spcBef>
                <a:spcPct val="0"/>
              </a:spcBef>
              <a:spcAft>
                <a:spcPct val="0"/>
              </a:spcAft>
              <a:buClrTx/>
              <a:buSzTx/>
              <a:buFontTx/>
              <a:buChar char="•"/>
              <a:tabLst/>
            </a:pPr>
            <a:r>
              <a:rPr lang="fr-FR" sz="1600" dirty="0" smtClean="0">
                <a:latin typeface="Arial" pitchFamily="34" charset="0"/>
                <a:cs typeface="Calibri" pitchFamily="34" charset="0"/>
              </a:rPr>
              <a:t>  la garantie d’un meilleur fonctionnement et d’une meilleure exploitation du service public 	des postes afin d’offrir aux usagers/clients des services de qualité à un prix 	accessible sur l’ensemble du territoire national ;</a:t>
            </a:r>
          </a:p>
          <a:p>
            <a:pPr marL="0" marR="0" lvl="0" indent="0" algn="just" defTabSz="914400" rtl="0" eaLnBrk="0" fontAlgn="base" latinLnBrk="0" hangingPunct="0">
              <a:lnSpc>
                <a:spcPct val="100000"/>
              </a:lnSpc>
              <a:spcBef>
                <a:spcPct val="0"/>
              </a:spcBef>
              <a:spcAft>
                <a:spcPct val="0"/>
              </a:spcAft>
              <a:buClrTx/>
              <a:buSzTx/>
              <a:tabLst/>
            </a:pPr>
            <a:endParaRPr lang="fr-FR" sz="1600" dirty="0" smtClean="0">
              <a:latin typeface="Arial"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fr-FR" sz="1600" dirty="0" smtClean="0">
                <a:latin typeface="Arial" pitchFamily="34" charset="0"/>
                <a:cs typeface="Calibri" pitchFamily="34" charset="0"/>
              </a:rPr>
              <a:t>  l’amélioration de la densité du réseau existant, l’élargissement de la couverture       géographique du pays et le développement des services postaux dans les zones rurales ;</a:t>
            </a:r>
          </a:p>
        </p:txBody>
      </p:sp>
      <p:sp>
        <p:nvSpPr>
          <p:cNvPr id="73729" name="Rectangle 1"/>
          <p:cNvSpPr>
            <a:spLocks noChangeArrowheads="1"/>
          </p:cNvSpPr>
          <p:nvPr/>
        </p:nvSpPr>
        <p:spPr bwMode="auto">
          <a:xfrm>
            <a:off x="359535" y="2326085"/>
            <a:ext cx="8427307" cy="403187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fr-FR" sz="1600" b="0" i="0" u="none" strike="noStrike" cap="none" normalizeH="0" baseline="0" dirty="0" smtClean="0">
                <a:ln>
                  <a:noFill/>
                </a:ln>
                <a:solidFill>
                  <a:schemeClr val="tx1"/>
                </a:solidFill>
                <a:effectLst/>
                <a:latin typeface="Arial" pitchFamily="34" charset="0"/>
                <a:cs typeface="Calibri" pitchFamily="34" charset="0"/>
              </a:rPr>
              <a:t> l’amélioration de la qualité de service, la fiabilité et de l’efficacité des réseaux postaux ;</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fr-FR" sz="1600" b="0" i="0" u="none" strike="noStrike" cap="none" normalizeH="0" baseline="0" dirty="0" smtClean="0">
                <a:ln>
                  <a:noFill/>
                </a:ln>
                <a:solidFill>
                  <a:schemeClr val="tx1"/>
                </a:solidFill>
                <a:effectLst/>
                <a:latin typeface="Arial" pitchFamily="34" charset="0"/>
                <a:cs typeface="Calibri" pitchFamily="34" charset="0"/>
              </a:rPr>
              <a:t> la modernisation et la diversification des produits et services postaux ;</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fr-FR" sz="1600" b="0" i="0" u="none" strike="noStrike" cap="none" normalizeH="0" baseline="0" dirty="0" smtClean="0">
                <a:ln>
                  <a:noFill/>
                </a:ln>
                <a:solidFill>
                  <a:schemeClr val="tx1"/>
                </a:solidFill>
                <a:effectLst/>
                <a:latin typeface="Arial" pitchFamily="34" charset="0"/>
                <a:cs typeface="Calibri" pitchFamily="34" charset="0"/>
              </a:rPr>
              <a:t> la séparation entre la fonction de régulation et celle d’établissement et/ou d’exploitation </a:t>
            </a:r>
          </a:p>
          <a:p>
            <a:pPr marL="0" marR="0" lvl="0" indent="0" algn="l" defTabSz="914400" rtl="0" eaLnBrk="0" fontAlgn="base" latinLnBrk="0" hangingPunct="0">
              <a:lnSpc>
                <a:spcPct val="100000"/>
              </a:lnSpc>
              <a:spcBef>
                <a:spcPct val="0"/>
              </a:spcBef>
              <a:spcAft>
                <a:spcPct val="0"/>
              </a:spcAft>
              <a:buClrTx/>
              <a:buSzTx/>
              <a:tabLst/>
            </a:pPr>
            <a:r>
              <a:rPr lang="fr-FR" sz="1600" dirty="0" smtClean="0">
                <a:latin typeface="Arial" pitchFamily="34" charset="0"/>
                <a:cs typeface="Calibri" pitchFamily="34" charset="0"/>
              </a:rPr>
              <a:t>  </a:t>
            </a:r>
            <a:r>
              <a:rPr kumimoji="0" lang="fr-FR" sz="1600" b="0" i="0" u="none" strike="noStrike" cap="none" normalizeH="0" baseline="0" dirty="0" smtClean="0">
                <a:ln>
                  <a:noFill/>
                </a:ln>
                <a:solidFill>
                  <a:schemeClr val="tx1"/>
                </a:solidFill>
                <a:effectLst/>
                <a:latin typeface="Arial" pitchFamily="34" charset="0"/>
                <a:cs typeface="Calibri" pitchFamily="34" charset="0"/>
              </a:rPr>
              <a:t>des réseaux et services postaux ; </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fr-FR" sz="1600" b="0" i="0" u="none" strike="noStrike" cap="none" normalizeH="0" baseline="0" dirty="0" smtClean="0">
                <a:ln>
                  <a:noFill/>
                </a:ln>
                <a:solidFill>
                  <a:schemeClr val="tx1"/>
                </a:solidFill>
                <a:effectLst/>
                <a:latin typeface="Arial" pitchFamily="34" charset="0"/>
                <a:cs typeface="Arial" pitchFamily="34" charset="0"/>
              </a:rPr>
              <a:t> l’assurance du respect des principes d’égalité de traitement des usagers/clients, de </a:t>
            </a:r>
          </a:p>
          <a:p>
            <a:pPr marL="0" marR="0" lvl="0" indent="0" algn="l" defTabSz="914400" rtl="0" eaLnBrk="0" fontAlgn="base" latinLnBrk="0" hangingPunct="0">
              <a:lnSpc>
                <a:spcPct val="100000"/>
              </a:lnSpc>
              <a:spcBef>
                <a:spcPct val="0"/>
              </a:spcBef>
              <a:spcAft>
                <a:spcPct val="0"/>
              </a:spcAft>
              <a:buClrTx/>
              <a:buSzTx/>
              <a:tabLst/>
            </a:pPr>
            <a:r>
              <a:rPr lang="fr-FR" sz="1600" dirty="0" smtClean="0">
                <a:latin typeface="Arial" pitchFamily="34" charset="0"/>
                <a:cs typeface="Arial" pitchFamily="34" charset="0"/>
              </a:rPr>
              <a:t>  </a:t>
            </a:r>
            <a:r>
              <a:rPr kumimoji="0" lang="fr-FR" sz="1600" b="0" i="0" u="none" strike="noStrike" cap="none" normalizeH="0" baseline="0" dirty="0" smtClean="0">
                <a:ln>
                  <a:noFill/>
                </a:ln>
                <a:solidFill>
                  <a:schemeClr val="tx1"/>
                </a:solidFill>
                <a:effectLst/>
                <a:latin typeface="Arial" pitchFamily="34" charset="0"/>
                <a:cs typeface="Arial" pitchFamily="34" charset="0"/>
              </a:rPr>
              <a:t>continuité et d’adaptabilité du service public des postes ;</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fr-FR" sz="1600" b="0" i="0" u="none" strike="noStrike" cap="none" normalizeH="0" baseline="0" dirty="0" smtClean="0">
                <a:ln>
                  <a:noFill/>
                </a:ln>
                <a:solidFill>
                  <a:schemeClr val="tx1"/>
                </a:solidFill>
                <a:effectLst/>
                <a:latin typeface="Arial" pitchFamily="34" charset="0"/>
                <a:cs typeface="Calibri" pitchFamily="34" charset="0"/>
              </a:rPr>
              <a:t> l’assurance de la fourniture du service postal universel ;</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fr-FR" sz="1600" b="0" i="0" u="none" strike="noStrike" cap="none" normalizeH="0" baseline="0" dirty="0" smtClean="0">
                <a:ln>
                  <a:noFill/>
                </a:ln>
                <a:solidFill>
                  <a:schemeClr val="tx1"/>
                </a:solidFill>
                <a:effectLst/>
                <a:latin typeface="Arial" pitchFamily="34" charset="0"/>
                <a:cs typeface="Calibri" pitchFamily="34" charset="0"/>
              </a:rPr>
              <a:t> l’assurance de la </a:t>
            </a:r>
            <a:r>
              <a:rPr kumimoji="0" lang="fr-FR" sz="1600" b="0" i="0" u="none" strike="noStrike" cap="none" normalizeH="0" baseline="0" dirty="0" smtClean="0">
                <a:ln>
                  <a:noFill/>
                </a:ln>
                <a:solidFill>
                  <a:schemeClr val="tx1"/>
                </a:solidFill>
                <a:effectLst/>
                <a:latin typeface="Arial" pitchFamily="34" charset="0"/>
                <a:cs typeface="Arial" pitchFamily="34" charset="0"/>
              </a:rPr>
              <a:t>transparence des comptes des opérateurs postaux ;</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fr-FR" sz="1600" b="0" i="0" u="none" strike="noStrike" cap="none" normalizeH="0" baseline="0" dirty="0" smtClean="0">
                <a:ln>
                  <a:noFill/>
                </a:ln>
                <a:solidFill>
                  <a:schemeClr val="tx1"/>
                </a:solidFill>
                <a:effectLst/>
                <a:latin typeface="Arial" pitchFamily="34" charset="0"/>
                <a:cs typeface="Calibri" pitchFamily="34" charset="0"/>
              </a:rPr>
              <a:t> la garantie du </a:t>
            </a:r>
            <a:r>
              <a:rPr kumimoji="0" lang="fr-FR" sz="1600" b="0" i="0" u="none" strike="noStrike" cap="none" normalizeH="0" baseline="0" dirty="0" smtClean="0">
                <a:ln>
                  <a:noFill/>
                </a:ln>
                <a:solidFill>
                  <a:schemeClr val="tx1"/>
                </a:solidFill>
                <a:effectLst/>
                <a:latin typeface="Arial" pitchFamily="34" charset="0"/>
                <a:cs typeface="Arial" pitchFamily="34" charset="0"/>
              </a:rPr>
              <a:t>secret de la correspondance ;</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fr-FR" sz="1600" b="0" i="0" u="none" strike="noStrike" cap="none" normalizeH="0" baseline="0" dirty="0" smtClean="0">
                <a:ln>
                  <a:noFill/>
                </a:ln>
                <a:solidFill>
                  <a:schemeClr val="tx1"/>
                </a:solidFill>
                <a:effectLst/>
                <a:latin typeface="Arial" pitchFamily="34" charset="0"/>
                <a:cs typeface="Calibri" pitchFamily="34" charset="0"/>
              </a:rPr>
              <a:t> la stimulation de la croissance du marché grâce à l’utilisation des nouvelles technologies</a:t>
            </a:r>
          </a:p>
          <a:p>
            <a:pPr marL="0" marR="0" lvl="0" indent="0" algn="l" defTabSz="914400" rtl="0" eaLnBrk="0" fontAlgn="base" latinLnBrk="0" hangingPunct="0">
              <a:lnSpc>
                <a:spcPct val="100000"/>
              </a:lnSpc>
              <a:spcBef>
                <a:spcPct val="0"/>
              </a:spcBef>
              <a:spcAft>
                <a:spcPct val="0"/>
              </a:spcAft>
              <a:buClrTx/>
              <a:buSzTx/>
              <a:tabLst/>
            </a:pPr>
            <a:r>
              <a:rPr lang="fr-FR" sz="1600" dirty="0" smtClean="0">
                <a:latin typeface="Arial" pitchFamily="34" charset="0"/>
                <a:cs typeface="Calibri" pitchFamily="34" charset="0"/>
              </a:rPr>
              <a:t> </a:t>
            </a:r>
            <a:r>
              <a:rPr kumimoji="0" lang="fr-FR" sz="1600" b="0" i="0" u="none" strike="noStrike" cap="none" normalizeH="0" baseline="0" dirty="0" smtClean="0">
                <a:ln>
                  <a:noFill/>
                </a:ln>
                <a:solidFill>
                  <a:schemeClr val="tx1"/>
                </a:solidFill>
                <a:effectLst/>
                <a:latin typeface="Arial" pitchFamily="34" charset="0"/>
                <a:cs typeface="Calibri" pitchFamily="34" charset="0"/>
              </a:rPr>
              <a:t> et des services postaux innovants ;</a:t>
            </a:r>
            <a:r>
              <a:rPr kumimoji="0" lang="fr-FR" sz="1600" b="0" i="0" u="none" strike="noStrike" cap="none" normalizeH="0" baseline="0" dirty="0" smtClean="0">
                <a:ln>
                  <a:noFill/>
                </a:ln>
                <a:solidFill>
                  <a:srgbClr val="C00000"/>
                </a:solidFill>
                <a:effectLst/>
                <a:latin typeface="Arial" pitchFamily="34" charset="0"/>
                <a:cs typeface="Calibri" pitchFamily="34" charset="0"/>
              </a:rPr>
              <a:t> </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fr-FR" sz="1600" b="0" i="0" u="none" strike="noStrike" cap="none" normalizeH="0" baseline="0" dirty="0" smtClean="0">
                <a:ln>
                  <a:noFill/>
                </a:ln>
                <a:solidFill>
                  <a:schemeClr val="tx1"/>
                </a:solidFill>
                <a:effectLst/>
                <a:latin typeface="Arial" pitchFamily="34" charset="0"/>
                <a:cs typeface="Calibri" pitchFamily="34" charset="0"/>
              </a:rPr>
              <a:t> le respect des règles d’une concurrence saine et loyale ;</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fr-FR" sz="1600" b="0" i="0" u="none" strike="noStrike" cap="none" normalizeH="0" baseline="0" dirty="0" smtClean="0">
                <a:ln>
                  <a:noFill/>
                </a:ln>
                <a:solidFill>
                  <a:schemeClr val="tx1"/>
                </a:solidFill>
                <a:effectLst/>
                <a:latin typeface="Arial" pitchFamily="34" charset="0"/>
                <a:cs typeface="Calibri" pitchFamily="34" charset="0"/>
              </a:rPr>
              <a:t> l’inclusion financière des populations exclues du système financier postal et bancaire ;</a:t>
            </a:r>
            <a:r>
              <a:rPr kumimoji="0" lang="fr-FR" sz="1600" b="0" i="0" u="none" strike="noStrike" cap="none" normalizeH="0" baseline="0" dirty="0" smtClean="0">
                <a:ln>
                  <a:noFill/>
                </a:ln>
                <a:solidFill>
                  <a:srgbClr val="FF0000"/>
                </a:solidFill>
                <a:effectLst/>
                <a:latin typeface="Arial" pitchFamily="34" charset="0"/>
                <a:cs typeface="Calibri" pitchFamily="34" charset="0"/>
              </a:rPr>
              <a:t> </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fr-FR" sz="1600" b="0" i="0" u="none" strike="noStrike" cap="none" normalizeH="0" baseline="0" dirty="0" smtClean="0">
                <a:ln>
                  <a:noFill/>
                </a:ln>
                <a:solidFill>
                  <a:schemeClr val="tx1"/>
                </a:solidFill>
                <a:effectLst/>
                <a:latin typeface="Arial" pitchFamily="34" charset="0"/>
                <a:cs typeface="Calibri" pitchFamily="34" charset="0"/>
              </a:rPr>
              <a:t> l’assurance d’une plus grande implication du secteur postal dans le développement </a:t>
            </a:r>
          </a:p>
          <a:p>
            <a:pPr marL="0" marR="0" lvl="0" indent="0" algn="l" defTabSz="914400" rtl="0" eaLnBrk="0" fontAlgn="base" latinLnBrk="0" hangingPunct="0">
              <a:lnSpc>
                <a:spcPct val="100000"/>
              </a:lnSpc>
              <a:spcBef>
                <a:spcPct val="0"/>
              </a:spcBef>
              <a:spcAft>
                <a:spcPct val="0"/>
              </a:spcAft>
              <a:buClrTx/>
              <a:buSzTx/>
              <a:tabLst/>
            </a:pPr>
            <a:r>
              <a:rPr lang="fr-FR" sz="1600" dirty="0" smtClean="0">
                <a:latin typeface="Arial" pitchFamily="34" charset="0"/>
                <a:cs typeface="Calibri" pitchFamily="34" charset="0"/>
              </a:rPr>
              <a:t>   </a:t>
            </a:r>
            <a:r>
              <a:rPr kumimoji="0" lang="fr-FR" sz="1600" b="0" i="0" u="none" strike="noStrike" cap="none" normalizeH="0" baseline="0" dirty="0" smtClean="0">
                <a:ln>
                  <a:noFill/>
                </a:ln>
                <a:solidFill>
                  <a:schemeClr val="tx1"/>
                </a:solidFill>
                <a:effectLst/>
                <a:latin typeface="Arial" pitchFamily="34" charset="0"/>
                <a:cs typeface="Calibri" pitchFamily="34" charset="0"/>
              </a:rPr>
              <a:t>économique et social du pays ;</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fr-FR" sz="1600" b="0" i="0" u="none" strike="noStrike" cap="none" normalizeH="0" baseline="0" dirty="0" smtClean="0">
                <a:ln>
                  <a:noFill/>
                </a:ln>
                <a:solidFill>
                  <a:schemeClr val="tx1"/>
                </a:solidFill>
                <a:effectLst/>
                <a:latin typeface="Arial" pitchFamily="34" charset="0"/>
                <a:cs typeface="Arial" pitchFamily="34" charset="0"/>
              </a:rPr>
              <a:t> l’assurance du respect des conventions et accords internationaux ratifiés par le Mali.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214282" y="-24"/>
            <a:ext cx="8786842"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Les dispositions de la Loi N°2017-016-/Du 12 juin 2017 favorisant l’atteinte des objectifs se déclinent comme suit :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les articles 5 et 7 de la loi ont visés </a:t>
            </a:r>
            <a:r>
              <a:rPr kumimoji="0" lang="fr-FR" sz="1600" b="1" i="0" u="none" strike="noStrike" cap="none" normalizeH="0" baseline="0" dirty="0" smtClean="0">
                <a:ln>
                  <a:noFill/>
                </a:ln>
                <a:solidFill>
                  <a:srgbClr val="002060"/>
                </a:solidFill>
                <a:effectLst/>
                <a:latin typeface="Calibri" pitchFamily="34" charset="0"/>
                <a:ea typeface="Batang" pitchFamily="18" charset="-127"/>
                <a:cs typeface="Calibri" pitchFamily="34" charset="0"/>
              </a:rPr>
              <a:t>l’amélioration de la densité du réseau postal </a:t>
            </a: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et son élargissement aux zones rurales, le renforcement du rôle du secteur postal dans le développement économique et social du pays, la garantie d’une concurrence saine et loyale, l’amélioration de la compétitivité du secteur et le développement de l’innovation.</a:t>
            </a:r>
          </a:p>
          <a:p>
            <a:pPr marL="0" marR="0" lvl="0" indent="0" algn="just" defTabSz="914400" rtl="0" eaLnBrk="0" fontAlgn="base" latinLnBrk="0" hangingPunct="0">
              <a:lnSpc>
                <a:spcPct val="100000"/>
              </a:lnSpc>
              <a:spcBef>
                <a:spcPct val="0"/>
              </a:spcBef>
              <a:spcAft>
                <a:spcPct val="0"/>
              </a:spcAft>
              <a:buClrTx/>
              <a:buSzTx/>
              <a:tabLst/>
            </a:pPr>
            <a:endParaRPr kumimoji="0" lang="fr-FR" sz="5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la consécration du </a:t>
            </a:r>
            <a:r>
              <a:rPr lang="fr-FR" sz="1600" b="1" dirty="0" smtClean="0">
                <a:solidFill>
                  <a:srgbClr val="002060"/>
                </a:solidFill>
                <a:latin typeface="Calibri" pitchFamily="34" charset="0"/>
                <a:ea typeface="Batang" pitchFamily="18" charset="-127"/>
                <a:cs typeface="Calibri" pitchFamily="34" charset="0"/>
              </a:rPr>
              <a:t>principe de séparation entre les différents intervenants </a:t>
            </a: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du secteur (le ministère en charge de la poste, le régulateur et les opérateurs).</a:t>
            </a:r>
          </a:p>
          <a:p>
            <a:pPr marL="0" marR="0" lvl="0" indent="0" algn="just" defTabSz="914400" rtl="0" eaLnBrk="0" fontAlgn="base" latinLnBrk="0" hangingPunct="0">
              <a:lnSpc>
                <a:spcPct val="100000"/>
              </a:lnSpc>
              <a:spcBef>
                <a:spcPct val="0"/>
              </a:spcBef>
              <a:spcAft>
                <a:spcPct val="0"/>
              </a:spcAft>
              <a:buClrTx/>
              <a:buSzTx/>
              <a:tabLst/>
            </a:pPr>
            <a:endParaRPr kumimoji="0" lang="fr-FR" sz="8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la </a:t>
            </a:r>
            <a:r>
              <a:rPr lang="fr-FR" sz="1600" b="1" dirty="0" smtClean="0">
                <a:solidFill>
                  <a:srgbClr val="002060"/>
                </a:solidFill>
                <a:latin typeface="Calibri" pitchFamily="34" charset="0"/>
                <a:ea typeface="Batang" pitchFamily="18" charset="-127"/>
                <a:cs typeface="Calibri" pitchFamily="34" charset="0"/>
              </a:rPr>
              <a:t>délimitation</a:t>
            </a: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des contours du </a:t>
            </a:r>
            <a:r>
              <a:rPr lang="fr-FR" sz="1600" b="1" dirty="0" smtClean="0">
                <a:solidFill>
                  <a:srgbClr val="002060"/>
                </a:solidFill>
                <a:latin typeface="Calibri" pitchFamily="34" charset="0"/>
                <a:ea typeface="Batang" pitchFamily="18" charset="-127"/>
                <a:cs typeface="Calibri" pitchFamily="34" charset="0"/>
              </a:rPr>
              <a:t>service postal universel</a:t>
            </a: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des services </a:t>
            </a:r>
            <a:r>
              <a:rPr lang="fr-FR" sz="1600" b="1" dirty="0" smtClean="0">
                <a:solidFill>
                  <a:srgbClr val="002060"/>
                </a:solidFill>
                <a:latin typeface="Calibri" pitchFamily="34" charset="0"/>
                <a:ea typeface="Batang" pitchFamily="18" charset="-127"/>
                <a:cs typeface="Calibri" pitchFamily="34" charset="0"/>
              </a:rPr>
              <a:t>réservés</a:t>
            </a: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et les services ouverts à la </a:t>
            </a:r>
            <a:r>
              <a:rPr lang="fr-FR" sz="1600" b="1" dirty="0" smtClean="0">
                <a:solidFill>
                  <a:srgbClr val="002060"/>
                </a:solidFill>
                <a:latin typeface="Calibri" pitchFamily="34" charset="0"/>
                <a:ea typeface="Batang" pitchFamily="18" charset="-127"/>
                <a:cs typeface="Calibri" pitchFamily="34" charset="0"/>
              </a:rPr>
              <a:t>concurrence</a:t>
            </a: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 </a:t>
            </a:r>
          </a:p>
          <a:p>
            <a:pPr marL="0" marR="0" lvl="0" indent="0" algn="just" defTabSz="914400" rtl="0" eaLnBrk="0" fontAlgn="base" latinLnBrk="0" hangingPunct="0">
              <a:lnSpc>
                <a:spcPct val="100000"/>
              </a:lnSpc>
              <a:spcBef>
                <a:spcPct val="0"/>
              </a:spcBef>
              <a:spcAft>
                <a:spcPct val="0"/>
              </a:spcAft>
              <a:buClrTx/>
              <a:buSzTx/>
              <a:tabLst/>
            </a:pPr>
            <a:endParaRPr kumimoji="0" lang="fr-FR" sz="7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chemeClr val="tx1"/>
                </a:solidFill>
                <a:effectLst/>
                <a:latin typeface="Times New Roman" pitchFamily="18" charset="0"/>
                <a:ea typeface="Batang" pitchFamily="18" charset="-127"/>
                <a:cs typeface="Calibri" pitchFamily="34" charset="0"/>
              </a:rPr>
              <a:t>  La détermination des </a:t>
            </a:r>
            <a:r>
              <a:rPr lang="fr-FR" sz="1600" b="1" dirty="0" smtClean="0">
                <a:solidFill>
                  <a:srgbClr val="002060"/>
                </a:solidFill>
                <a:latin typeface="Calibri" pitchFamily="34" charset="0"/>
                <a:ea typeface="Batang" pitchFamily="18" charset="-127"/>
                <a:cs typeface="Calibri" pitchFamily="34" charset="0"/>
              </a:rPr>
              <a:t>périmètres</a:t>
            </a:r>
            <a:r>
              <a:rPr kumimoji="0" lang="fr-FR" sz="1600" b="0" i="0" u="none" strike="noStrike" cap="none" normalizeH="0" baseline="0" dirty="0" smtClean="0">
                <a:ln>
                  <a:noFill/>
                </a:ln>
                <a:solidFill>
                  <a:schemeClr val="tx1"/>
                </a:solidFill>
                <a:effectLst/>
                <a:latin typeface="Times New Roman" pitchFamily="18" charset="0"/>
                <a:ea typeface="Batang" pitchFamily="18" charset="-127"/>
                <a:cs typeface="Calibri" pitchFamily="34" charset="0"/>
              </a:rPr>
              <a:t> </a:t>
            </a:r>
            <a:r>
              <a:rPr lang="fr-FR" sz="1600" b="1" dirty="0" smtClean="0">
                <a:solidFill>
                  <a:srgbClr val="002060"/>
                </a:solidFill>
                <a:latin typeface="Calibri" pitchFamily="34" charset="0"/>
                <a:ea typeface="Batang" pitchFamily="18" charset="-127"/>
                <a:cs typeface="Calibri" pitchFamily="34" charset="0"/>
              </a:rPr>
              <a:t>des</a:t>
            </a:r>
            <a:r>
              <a:rPr kumimoji="0" lang="fr-FR" sz="1600" b="0" i="0" u="none" strike="noStrike" cap="none" normalizeH="0" baseline="0" dirty="0" smtClean="0">
                <a:ln>
                  <a:noFill/>
                </a:ln>
                <a:solidFill>
                  <a:schemeClr val="tx1"/>
                </a:solidFill>
                <a:effectLst/>
                <a:latin typeface="Times New Roman" pitchFamily="18" charset="0"/>
                <a:ea typeface="Batang" pitchFamily="18" charset="-127"/>
                <a:cs typeface="Calibri" pitchFamily="34" charset="0"/>
              </a:rPr>
              <a:t> </a:t>
            </a:r>
            <a:r>
              <a:rPr lang="fr-FR" sz="1600" b="1" dirty="0" smtClean="0">
                <a:solidFill>
                  <a:srgbClr val="002060"/>
                </a:solidFill>
                <a:latin typeface="Calibri" pitchFamily="34" charset="0"/>
                <a:ea typeface="Batang" pitchFamily="18" charset="-127"/>
                <a:cs typeface="Calibri" pitchFamily="34" charset="0"/>
              </a:rPr>
              <a:t>services</a:t>
            </a:r>
            <a:r>
              <a:rPr kumimoji="0" lang="fr-FR" sz="1600" b="0" i="0" u="none" strike="noStrike" cap="none" normalizeH="0" baseline="0" dirty="0" smtClean="0">
                <a:ln>
                  <a:noFill/>
                </a:ln>
                <a:solidFill>
                  <a:schemeClr val="tx1"/>
                </a:solidFill>
                <a:effectLst/>
                <a:latin typeface="Times New Roman" pitchFamily="18" charset="0"/>
                <a:ea typeface="Batang" pitchFamily="18" charset="-127"/>
                <a:cs typeface="Calibri" pitchFamily="34" charset="0"/>
              </a:rPr>
              <a:t> postaux en adoptant une </a:t>
            </a:r>
            <a:r>
              <a:rPr lang="fr-FR" sz="1600" b="1" dirty="0" smtClean="0">
                <a:solidFill>
                  <a:srgbClr val="002060"/>
                </a:solidFill>
                <a:latin typeface="Calibri" pitchFamily="34" charset="0"/>
                <a:ea typeface="Batang" pitchFamily="18" charset="-127"/>
                <a:cs typeface="Calibri" pitchFamily="34" charset="0"/>
              </a:rPr>
              <a:t>classification</a:t>
            </a:r>
            <a:r>
              <a:rPr kumimoji="0" lang="fr-FR" sz="1600" b="0" i="0" u="none" strike="noStrike" cap="none" normalizeH="0" baseline="0" dirty="0" smtClean="0">
                <a:ln>
                  <a:noFill/>
                </a:ln>
                <a:solidFill>
                  <a:schemeClr val="tx1"/>
                </a:solidFill>
                <a:effectLst/>
                <a:latin typeface="Times New Roman" pitchFamily="18" charset="0"/>
                <a:ea typeface="Batang" pitchFamily="18" charset="-127"/>
                <a:cs typeface="Calibri" pitchFamily="34" charset="0"/>
              </a:rPr>
              <a:t> de ceux-ci selon des critères universels : services publics, services universels et services financiers / services réservés / services non réservés (article 8 et suivants de la loi).</a:t>
            </a:r>
          </a:p>
          <a:p>
            <a:pPr marL="0" marR="0" lvl="0" indent="0" algn="just" defTabSz="914400" rtl="0" eaLnBrk="0" fontAlgn="base" latinLnBrk="0" hangingPunct="0">
              <a:lnSpc>
                <a:spcPct val="100000"/>
              </a:lnSpc>
              <a:spcBef>
                <a:spcPct val="0"/>
              </a:spcBef>
              <a:spcAft>
                <a:spcPct val="0"/>
              </a:spcAft>
              <a:buClrTx/>
              <a:buSzTx/>
              <a:tabLst/>
            </a:pPr>
            <a:endParaRPr kumimoji="0" lang="fr-FR" sz="6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chemeClr val="tx1"/>
                </a:solidFill>
                <a:effectLst/>
                <a:latin typeface="Times New Roman" pitchFamily="18" charset="0"/>
                <a:ea typeface="Batang" pitchFamily="18" charset="-127"/>
                <a:cs typeface="Calibri" pitchFamily="34" charset="0"/>
              </a:rPr>
              <a:t>  La </a:t>
            </a:r>
            <a:r>
              <a:rPr lang="fr-FR" sz="1600" b="1" dirty="0" smtClean="0">
                <a:solidFill>
                  <a:srgbClr val="002060"/>
                </a:solidFill>
                <a:latin typeface="Calibri" pitchFamily="34" charset="0"/>
                <a:ea typeface="Batang" pitchFamily="18" charset="-127"/>
                <a:cs typeface="Calibri" pitchFamily="34" charset="0"/>
              </a:rPr>
              <a:t>définition</a:t>
            </a:r>
            <a:r>
              <a:rPr kumimoji="0" lang="fr-FR" sz="1600" b="0" i="0" u="none" strike="noStrike" cap="none" normalizeH="0" baseline="0" dirty="0" smtClean="0">
                <a:ln>
                  <a:noFill/>
                </a:ln>
                <a:solidFill>
                  <a:schemeClr val="tx1"/>
                </a:solidFill>
                <a:effectLst/>
                <a:latin typeface="Times New Roman" pitchFamily="18" charset="0"/>
                <a:ea typeface="Batang" pitchFamily="18" charset="-127"/>
                <a:cs typeface="Calibri" pitchFamily="34" charset="0"/>
              </a:rPr>
              <a:t> des </a:t>
            </a:r>
            <a:r>
              <a:rPr lang="fr-FR" sz="1600" b="1" dirty="0" smtClean="0">
                <a:solidFill>
                  <a:srgbClr val="002060"/>
                </a:solidFill>
                <a:latin typeface="Calibri" pitchFamily="34" charset="0"/>
                <a:ea typeface="Batang" pitchFamily="18" charset="-127"/>
                <a:cs typeface="Calibri" pitchFamily="34" charset="0"/>
              </a:rPr>
              <a:t>régimes juridiques </a:t>
            </a:r>
            <a:r>
              <a:rPr kumimoji="0" lang="fr-FR" sz="1600" b="0" i="0" u="none" strike="noStrike" cap="none" normalizeH="0" baseline="0" dirty="0" smtClean="0">
                <a:ln>
                  <a:noFill/>
                </a:ln>
                <a:solidFill>
                  <a:schemeClr val="tx1"/>
                </a:solidFill>
                <a:effectLst/>
                <a:latin typeface="Times New Roman" pitchFamily="18" charset="0"/>
                <a:ea typeface="Batang" pitchFamily="18" charset="-127"/>
                <a:cs typeface="Calibri" pitchFamily="34" charset="0"/>
              </a:rPr>
              <a:t>d’exercice des activités postales à travers la distinction entre : le régime de la </a:t>
            </a:r>
            <a:r>
              <a:rPr lang="fr-FR" sz="1600" b="1" dirty="0" smtClean="0">
                <a:solidFill>
                  <a:srgbClr val="002060"/>
                </a:solidFill>
                <a:latin typeface="Calibri" pitchFamily="34" charset="0"/>
                <a:ea typeface="Batang" pitchFamily="18" charset="-127"/>
                <a:cs typeface="Calibri" pitchFamily="34" charset="0"/>
              </a:rPr>
              <a:t>concession</a:t>
            </a:r>
            <a:r>
              <a:rPr kumimoji="0" lang="fr-FR" sz="1600" b="0" i="0" u="none" strike="noStrike" cap="none" normalizeH="0" baseline="0" dirty="0" smtClean="0">
                <a:ln>
                  <a:noFill/>
                </a:ln>
                <a:solidFill>
                  <a:schemeClr val="tx1"/>
                </a:solidFill>
                <a:effectLst/>
                <a:latin typeface="Times New Roman" pitchFamily="18" charset="0"/>
                <a:ea typeface="Batang" pitchFamily="18" charset="-127"/>
                <a:cs typeface="Calibri" pitchFamily="34" charset="0"/>
              </a:rPr>
              <a:t>, celui de la </a:t>
            </a:r>
            <a:r>
              <a:rPr lang="fr-FR" sz="1600" b="1" dirty="0" smtClean="0">
                <a:solidFill>
                  <a:srgbClr val="002060"/>
                </a:solidFill>
                <a:latin typeface="Calibri" pitchFamily="34" charset="0"/>
                <a:ea typeface="Batang" pitchFamily="18" charset="-127"/>
                <a:cs typeface="Calibri" pitchFamily="34" charset="0"/>
              </a:rPr>
              <a:t>licence</a:t>
            </a:r>
            <a:r>
              <a:rPr kumimoji="0" lang="fr-FR" sz="1600" b="0" i="0" u="none" strike="noStrike" cap="none" normalizeH="0" baseline="0" dirty="0" smtClean="0">
                <a:ln>
                  <a:noFill/>
                </a:ln>
                <a:solidFill>
                  <a:schemeClr val="tx1"/>
                </a:solidFill>
                <a:effectLst/>
                <a:latin typeface="Times New Roman" pitchFamily="18" charset="0"/>
                <a:ea typeface="Batang" pitchFamily="18" charset="-127"/>
                <a:cs typeface="Calibri" pitchFamily="34" charset="0"/>
              </a:rPr>
              <a:t> </a:t>
            </a:r>
            <a:r>
              <a:rPr lang="fr-FR" sz="1600" b="1" dirty="0" smtClean="0">
                <a:solidFill>
                  <a:srgbClr val="002060"/>
                </a:solidFill>
                <a:latin typeface="Calibri" pitchFamily="34" charset="0"/>
                <a:ea typeface="Batang" pitchFamily="18" charset="-127"/>
                <a:cs typeface="Calibri" pitchFamily="34" charset="0"/>
              </a:rPr>
              <a:t>simple</a:t>
            </a:r>
            <a:r>
              <a:rPr kumimoji="0" lang="fr-FR" sz="1600" b="0" i="0" u="none" strike="noStrike" cap="none" normalizeH="0" baseline="0" dirty="0" smtClean="0">
                <a:ln>
                  <a:noFill/>
                </a:ln>
                <a:solidFill>
                  <a:schemeClr val="tx1"/>
                </a:solidFill>
                <a:effectLst/>
                <a:latin typeface="Times New Roman" pitchFamily="18" charset="0"/>
                <a:ea typeface="Batang" pitchFamily="18" charset="-127"/>
                <a:cs typeface="Calibri" pitchFamily="34" charset="0"/>
              </a:rPr>
              <a:t> et celui de la </a:t>
            </a:r>
            <a:r>
              <a:rPr lang="fr-FR" sz="1600" b="1" dirty="0" smtClean="0">
                <a:solidFill>
                  <a:srgbClr val="002060"/>
                </a:solidFill>
                <a:latin typeface="Calibri" pitchFamily="34" charset="0"/>
                <a:ea typeface="Batang" pitchFamily="18" charset="-127"/>
                <a:cs typeface="Calibri" pitchFamily="34" charset="0"/>
              </a:rPr>
              <a:t>licence</a:t>
            </a:r>
            <a:r>
              <a:rPr kumimoji="0" lang="fr-FR" sz="1600" b="0" i="0" u="none" strike="noStrike" cap="none" normalizeH="0" baseline="0" dirty="0" smtClean="0">
                <a:ln>
                  <a:noFill/>
                </a:ln>
                <a:solidFill>
                  <a:schemeClr val="tx1"/>
                </a:solidFill>
                <a:effectLst/>
                <a:latin typeface="Times New Roman" pitchFamily="18" charset="0"/>
                <a:ea typeface="Batang" pitchFamily="18" charset="-127"/>
                <a:cs typeface="Calibri" pitchFamily="34" charset="0"/>
              </a:rPr>
              <a:t> </a:t>
            </a:r>
            <a:r>
              <a:rPr lang="fr-FR" sz="1600" b="1" dirty="0" smtClean="0">
                <a:solidFill>
                  <a:srgbClr val="002060"/>
                </a:solidFill>
                <a:latin typeface="Calibri" pitchFamily="34" charset="0"/>
                <a:ea typeface="Batang" pitchFamily="18" charset="-127"/>
                <a:cs typeface="Calibri" pitchFamily="34" charset="0"/>
              </a:rPr>
              <a:t>globale</a:t>
            </a:r>
            <a:r>
              <a:rPr kumimoji="0" lang="fr-FR" sz="1600" b="0" i="0" u="none" strike="noStrike" cap="none" normalizeH="0" baseline="0" dirty="0" smtClean="0">
                <a:ln>
                  <a:noFill/>
                </a:ln>
                <a:solidFill>
                  <a:schemeClr val="tx1"/>
                </a:solidFill>
                <a:effectLst/>
                <a:latin typeface="Times New Roman" pitchFamily="18" charset="0"/>
                <a:ea typeface="Batang" pitchFamily="18" charset="-127"/>
                <a:cs typeface="Calibri" pitchFamily="34" charset="0"/>
              </a:rPr>
              <a:t> (article 29 et suivants de la loi).</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4754" name="Rectangle 2"/>
          <p:cNvSpPr>
            <a:spLocks noChangeArrowheads="1"/>
          </p:cNvSpPr>
          <p:nvPr/>
        </p:nvSpPr>
        <p:spPr bwMode="auto">
          <a:xfrm>
            <a:off x="214282" y="4714884"/>
            <a:ext cx="8929718" cy="21082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lang="fr-FR" sz="1600" b="1" dirty="0" smtClean="0">
                <a:solidFill>
                  <a:srgbClr val="002060"/>
                </a:solidFill>
                <a:latin typeface="Calibri" pitchFamily="34" charset="0"/>
                <a:ea typeface="Batang" pitchFamily="18" charset="-127"/>
                <a:cs typeface="Calibri" pitchFamily="34" charset="0"/>
              </a:rPr>
              <a:t>l’élargissement</a:t>
            </a: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de la liste des services postaux aux </a:t>
            </a:r>
            <a:r>
              <a:rPr lang="fr-FR" sz="1600" b="1" dirty="0" smtClean="0">
                <a:solidFill>
                  <a:srgbClr val="002060"/>
                </a:solidFill>
                <a:latin typeface="Calibri" pitchFamily="34" charset="0"/>
                <a:ea typeface="Batang" pitchFamily="18" charset="-127"/>
                <a:cs typeface="Calibri" pitchFamily="34" charset="0"/>
              </a:rPr>
              <a:t>services</a:t>
            </a: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a:t>
            </a:r>
            <a:r>
              <a:rPr lang="fr-FR" sz="1600" b="1" dirty="0" smtClean="0">
                <a:solidFill>
                  <a:srgbClr val="002060"/>
                </a:solidFill>
                <a:latin typeface="Calibri" pitchFamily="34" charset="0"/>
                <a:ea typeface="Batang" pitchFamily="18" charset="-127"/>
                <a:cs typeface="Calibri" pitchFamily="34" charset="0"/>
              </a:rPr>
              <a:t>hybrides</a:t>
            </a: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et </a:t>
            </a:r>
            <a:r>
              <a:rPr lang="fr-FR" sz="1600" b="1" dirty="0" smtClean="0">
                <a:solidFill>
                  <a:srgbClr val="002060"/>
                </a:solidFill>
                <a:latin typeface="Calibri" pitchFamily="34" charset="0"/>
                <a:ea typeface="Batang" pitchFamily="18" charset="-127"/>
                <a:cs typeface="Calibri" pitchFamily="34" charset="0"/>
              </a:rPr>
              <a:t>modernes</a:t>
            </a: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(essentiellement les services postaux innovants utilisant les technologies de l’information et de la communication) en plus de services postaux de </a:t>
            </a:r>
            <a:r>
              <a:rPr lang="fr-FR" sz="1600" b="1" dirty="0" smtClean="0">
                <a:solidFill>
                  <a:srgbClr val="002060"/>
                </a:solidFill>
                <a:latin typeface="Calibri" pitchFamily="34" charset="0"/>
                <a:ea typeface="Batang" pitchFamily="18" charset="-127"/>
                <a:cs typeface="Calibri" pitchFamily="34" charset="0"/>
              </a:rPr>
              <a:t>paiements</a:t>
            </a: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et les </a:t>
            </a:r>
            <a:r>
              <a:rPr lang="fr-FR" sz="1600" b="1" dirty="0" smtClean="0">
                <a:solidFill>
                  <a:srgbClr val="002060"/>
                </a:solidFill>
                <a:latin typeface="Calibri" pitchFamily="34" charset="0"/>
                <a:ea typeface="Batang" pitchFamily="18" charset="-127"/>
                <a:cs typeface="Calibri" pitchFamily="34" charset="0"/>
              </a:rPr>
              <a:t>services traditionnels de base.</a:t>
            </a:r>
          </a:p>
          <a:p>
            <a:pPr marL="0" marR="0" lvl="0" indent="0" algn="l" defTabSz="914400" rtl="0" eaLnBrk="1" fontAlgn="base" latinLnBrk="0" hangingPunct="1">
              <a:lnSpc>
                <a:spcPct val="100000"/>
              </a:lnSpc>
              <a:spcBef>
                <a:spcPct val="0"/>
              </a:spcBef>
              <a:spcAft>
                <a:spcPct val="0"/>
              </a:spcAft>
              <a:buClrTx/>
              <a:buSzTx/>
              <a:buFontTx/>
              <a:buChar char="•"/>
              <a:tabLst/>
            </a:pPr>
            <a:endParaRPr lang="fr-FR" sz="700" b="1" dirty="0" smtClean="0">
              <a:solidFill>
                <a:srgbClr val="002060"/>
              </a:solidFill>
              <a:latin typeface="Calibri" pitchFamily="34" charset="0"/>
              <a:ea typeface="Batang" pitchFamily="18" charset="-127"/>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fr-FR" sz="1600" b="1" dirty="0" smtClean="0">
                <a:solidFill>
                  <a:srgbClr val="002060"/>
                </a:solidFill>
                <a:latin typeface="Calibri" pitchFamily="34" charset="0"/>
                <a:ea typeface="Batang" pitchFamily="18" charset="-127"/>
                <a:cs typeface="Calibri" pitchFamily="34" charset="0"/>
              </a:rPr>
              <a:t>l’extension du service p</a:t>
            </a: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ostal universel sur tout le </a:t>
            </a:r>
            <a:r>
              <a:rPr lang="fr-FR" sz="1600" b="1" dirty="0" smtClean="0">
                <a:solidFill>
                  <a:srgbClr val="002060"/>
                </a:solidFill>
                <a:latin typeface="Calibri" pitchFamily="34" charset="0"/>
                <a:ea typeface="Batang" pitchFamily="18" charset="-127"/>
                <a:cs typeface="Calibri" pitchFamily="34" charset="0"/>
              </a:rPr>
              <a:t>territoire</a:t>
            </a: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du pays : un réseau couvrant tous les chefs-lieux de Région, du District de Bamako, des Cercles et Communes (article 11) </a:t>
            </a:r>
          </a:p>
          <a:p>
            <a:pPr marL="0" marR="0" lvl="0" indent="0" algn="l" defTabSz="914400" rtl="0" eaLnBrk="0" fontAlgn="base" latinLnBrk="0" hangingPunct="0">
              <a:lnSpc>
                <a:spcPct val="100000"/>
              </a:lnSpc>
              <a:spcBef>
                <a:spcPct val="0"/>
              </a:spcBef>
              <a:spcAft>
                <a:spcPct val="0"/>
              </a:spcAft>
              <a:buClrTx/>
              <a:buSzTx/>
              <a:tabLst/>
            </a:pPr>
            <a:endParaRPr kumimoji="0" lang="fr-FR" sz="700" b="0" i="0" u="none" strike="noStrike" cap="none" normalizeH="0" baseline="0" dirty="0" smtClean="0">
              <a:ln>
                <a:noFill/>
              </a:ln>
              <a:solidFill>
                <a:schemeClr val="tx1"/>
              </a:solidFill>
              <a:effectLst/>
              <a:latin typeface="Times New Roman" pitchFamily="18" charset="0"/>
              <a:ea typeface="Batang" pitchFamily="18"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fr-FR" sz="1600" b="1" dirty="0" smtClean="0">
                <a:solidFill>
                  <a:srgbClr val="002060"/>
                </a:solidFill>
                <a:latin typeface="Calibri" pitchFamily="34" charset="0"/>
                <a:ea typeface="Batang" pitchFamily="18" charset="-127"/>
                <a:cs typeface="Calibri" pitchFamily="34" charset="0"/>
              </a:rPr>
              <a:t>L’identification</a:t>
            </a: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de l’opérateur en charge du service postal universel et la précision des modalités de mise à jour et de financement (article 12, 13 et 14)…</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285720" y="594913"/>
            <a:ext cx="8643966"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Les limites de Loi N°2017–016-/Du 12 juin 2017 portant réglementation du secteur postal</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800" b="0"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Bien que la Loi N°2017-016-/Du 12 juin 2017 reflète bien les orientations de la réforme du secteur postal et les objectifs assignés par la SPD et la vision 2020 de l’UPAP, il n’en demeure pas moins qu’elle connait certaines limites dont notamment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Arial" pitchFamily="34" charset="0"/>
                <a:cs typeface="Calibri" pitchFamily="34" charset="0"/>
              </a:rPr>
              <a:t>La loi ne prévoit pas de dispositions spécifiques à l’inclusion financière des populations exclues du système bancaire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Arial" pitchFamily="34" charset="0"/>
                <a:cs typeface="Calibri" pitchFamily="34" charset="0"/>
              </a:rPr>
              <a:t>Les dimensions environnementales et écologiques ne sont pas mises en évidence dans les objectifs et les principes de la loi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Arial" pitchFamily="34" charset="0"/>
                <a:cs typeface="Calibri" pitchFamily="34" charset="0"/>
              </a:rPr>
              <a:t>La loi ne fixe pas les principes et le régime juridique régissant l’interopérabilité des réseaux postaux et les conditions dans lesquelles les opérateurs privés peuvent exploiter les infrastructures de distribution de l’opérateur historique. </a:t>
            </a:r>
          </a:p>
          <a:p>
            <a:pPr marL="0" marR="0" lvl="0" indent="0" algn="just" defTabSz="914400" rtl="0" eaLnBrk="0" fontAlgn="base" latinLnBrk="0" hangingPunct="0">
              <a:lnSpc>
                <a:spcPct val="100000"/>
              </a:lnSpc>
              <a:spcBef>
                <a:spcPct val="0"/>
              </a:spcBef>
              <a:spcAft>
                <a:spcPct val="0"/>
              </a:spcAft>
              <a:buClrTx/>
              <a:buSzTx/>
              <a:tabLst/>
            </a:pPr>
            <a:endParaRPr lang="fr-FR" dirty="0" smtClean="0">
              <a:latin typeface="Arial"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fr-FR" b="0" i="0" u="none" strike="noStrike" cap="none" normalizeH="0" baseline="0" dirty="0" smtClean="0">
                <a:ln>
                  <a:noFill/>
                </a:ln>
                <a:solidFill>
                  <a:schemeClr val="tx1"/>
                </a:solidFill>
                <a:effectLst/>
                <a:latin typeface="Arial" pitchFamily="34" charset="0"/>
                <a:cs typeface="Calibri" pitchFamily="34" charset="0"/>
              </a:rPr>
              <a:t>      Des textes règlementaires viendront pour expliciter des aspects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Arial" pitchFamily="34" charset="0"/>
                <a:cs typeface="Calibri" pitchFamily="34" charset="0"/>
              </a:rPr>
              <a:t>La loi n’affirme pas le principe de liberté de tarification des services non réservés synonyme d’une libéralisation de ce pan d’activités postales. </a:t>
            </a:r>
          </a:p>
          <a:p>
            <a:pPr marL="0" marR="0" lvl="0" indent="0" algn="just" defTabSz="914400" rtl="0" eaLnBrk="0" fontAlgn="base" latinLnBrk="0" hangingPunct="0">
              <a:lnSpc>
                <a:spcPct val="100000"/>
              </a:lnSpc>
              <a:spcBef>
                <a:spcPct val="0"/>
              </a:spcBef>
              <a:spcAft>
                <a:spcPct val="0"/>
              </a:spcAft>
              <a:buClrTx/>
              <a:buSzTx/>
              <a:tabLst/>
            </a:pPr>
            <a:endParaRPr lang="fr-FR" dirty="0" smtClean="0">
              <a:latin typeface="Arial"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fr-FR" b="0" i="0" u="none" strike="noStrike" cap="none" normalizeH="0" baseline="0" dirty="0" smtClean="0">
                <a:ln>
                  <a:noFill/>
                </a:ln>
                <a:solidFill>
                  <a:schemeClr val="tx1"/>
                </a:solidFill>
                <a:effectLst/>
                <a:latin typeface="Arial" pitchFamily="34" charset="0"/>
                <a:cs typeface="Calibri" pitchFamily="34" charset="0"/>
              </a:rPr>
              <a:t>Les principes d’une telle tarification seront organisés dans les textes règlementaires et les cahiers des charges des licences.</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160616" y="142852"/>
            <a:ext cx="8769102" cy="27776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fr-FR" b="1" i="0" u="sng" strike="noStrike" cap="none" normalizeH="0" baseline="0" dirty="0" smtClean="0">
                <a:ln>
                  <a:noFill/>
                </a:ln>
                <a:solidFill>
                  <a:schemeClr val="tx1"/>
                </a:solidFill>
                <a:effectLst/>
                <a:latin typeface="Calibri" pitchFamily="34" charset="0"/>
                <a:ea typeface="Batang" pitchFamily="18" charset="-127"/>
                <a:cs typeface="Calibri" pitchFamily="34" charset="0"/>
              </a:rPr>
              <a:t>L</a:t>
            </a:r>
            <a:r>
              <a:rPr kumimoji="0" lang="fr-FR" b="1" i="0" u="sng" strike="noStrike" cap="none" normalizeH="0" baseline="0" dirty="0" smtClean="0" bmk="">
                <a:ln>
                  <a:noFill/>
                </a:ln>
                <a:solidFill>
                  <a:schemeClr val="tx1"/>
                </a:solidFill>
                <a:effectLst/>
                <a:latin typeface="Calibri" pitchFamily="34" charset="0"/>
                <a:ea typeface="Batang" pitchFamily="18" charset="-127"/>
                <a:cs typeface="Calibri" pitchFamily="34" charset="0"/>
              </a:rPr>
              <a:t>es services et produits postaux fournis au Mali</a:t>
            </a:r>
          </a:p>
          <a:p>
            <a:pPr marL="0" marR="0" lvl="0" indent="0" algn="l" defTabSz="914400" rtl="0" eaLnBrk="1" fontAlgn="base" latinLnBrk="0" hangingPunct="1">
              <a:lnSpc>
                <a:spcPct val="100000"/>
              </a:lnSpc>
              <a:spcBef>
                <a:spcPct val="0"/>
              </a:spcBef>
              <a:spcAft>
                <a:spcPct val="0"/>
              </a:spcAft>
              <a:buClrTx/>
              <a:buSzTx/>
              <a:tabLst/>
            </a:pP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a:t>
            </a:r>
            <a:r>
              <a:rPr lang="fr-FR" dirty="0" smtClean="0">
                <a:latin typeface="Calibri" pitchFamily="34" charset="0"/>
                <a:ea typeface="Batang" pitchFamily="18" charset="-127"/>
                <a:cs typeface="Calibri" pitchFamily="34" charset="0"/>
              </a:rPr>
              <a:t>Le service des postes comprend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chemeClr val="tx1"/>
                </a:solidFill>
                <a:effectLst/>
                <a:latin typeface="Arial" pitchFamily="34" charset="0"/>
                <a:cs typeface="Calibri" pitchFamily="34" charset="0"/>
              </a:rPr>
              <a:t>  </a:t>
            </a:r>
            <a:r>
              <a:rPr lang="fr-FR" dirty="0" smtClean="0">
                <a:latin typeface="Calibri" pitchFamily="34" charset="0"/>
                <a:ea typeface="Batang" pitchFamily="18" charset="-127"/>
                <a:cs typeface="Calibri" pitchFamily="34" charset="0"/>
              </a:rPr>
              <a:t>le service public des postes : composé de service postal universel et des services 		                     financiers postaux ;</a:t>
            </a:r>
          </a:p>
          <a:p>
            <a:pPr marL="0" marR="0" lvl="0" indent="0" algn="l" defTabSz="914400" rtl="0" eaLnBrk="0" fontAlgn="base" latinLnBrk="0" hangingPunct="0">
              <a:lnSpc>
                <a:spcPct val="100000"/>
              </a:lnSpc>
              <a:spcBef>
                <a:spcPct val="0"/>
              </a:spcBef>
              <a:spcAft>
                <a:spcPct val="0"/>
              </a:spcAft>
              <a:buClrTx/>
              <a:buSzTx/>
              <a:buFontTx/>
              <a:buChar char="•"/>
              <a:tabLst/>
            </a:pPr>
            <a:r>
              <a:rPr lang="fr-FR" dirty="0" smtClean="0">
                <a:latin typeface="Calibri" pitchFamily="34" charset="0"/>
                <a:ea typeface="Batang" pitchFamily="18" charset="-127"/>
                <a:cs typeface="Calibri" pitchFamily="34" charset="0"/>
              </a:rPr>
              <a:t>  les services postaux réservés ;</a:t>
            </a:r>
          </a:p>
          <a:p>
            <a:pPr marL="0" marR="0" lvl="0" indent="0" algn="l" defTabSz="914400" rtl="0" eaLnBrk="0" fontAlgn="base" latinLnBrk="0" hangingPunct="0">
              <a:lnSpc>
                <a:spcPct val="100000"/>
              </a:lnSpc>
              <a:spcBef>
                <a:spcPct val="0"/>
              </a:spcBef>
              <a:spcAft>
                <a:spcPct val="0"/>
              </a:spcAft>
              <a:buClrTx/>
              <a:buSzTx/>
              <a:buFontTx/>
              <a:buChar char="•"/>
              <a:tabLst/>
            </a:pPr>
            <a:r>
              <a:rPr lang="fr-FR" dirty="0" smtClean="0">
                <a:latin typeface="Calibri" pitchFamily="34" charset="0"/>
                <a:ea typeface="Batang" pitchFamily="18" charset="-127"/>
                <a:cs typeface="Calibri" pitchFamily="34" charset="0"/>
              </a:rPr>
              <a:t>  les services postaux non réservés.</a:t>
            </a:r>
          </a:p>
          <a:p>
            <a:pPr marL="0" marR="0" lvl="0" indent="0" algn="l" defTabSz="914400" rtl="0" eaLnBrk="0" fontAlgn="base" latinLnBrk="0" hangingPunct="0">
              <a:lnSpc>
                <a:spcPct val="100000"/>
              </a:lnSpc>
              <a:spcBef>
                <a:spcPct val="0"/>
              </a:spcBef>
              <a:spcAft>
                <a:spcPct val="0"/>
              </a:spcAft>
              <a:buClrTx/>
              <a:buSzTx/>
              <a:buFontTx/>
              <a:buNone/>
              <a:tabLst/>
            </a:pPr>
            <a:endParaRPr lang="fr-FR" sz="1050" dirty="0" smtClean="0">
              <a:latin typeface="Calibri" pitchFamily="34" charset="0"/>
              <a:ea typeface="Batang" pitchFamily="18" charset="-127"/>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dirty="0" smtClean="0">
                <a:latin typeface="Calibri" pitchFamily="34" charset="0"/>
                <a:ea typeface="Batang" pitchFamily="18" charset="-127"/>
                <a:cs typeface="Calibri" pitchFamily="34" charset="0"/>
              </a:rPr>
              <a:t>Sur cette base, la classification des produits postaux disponibles sur le marché postal du Mali se présente comme suit :</a:t>
            </a:r>
          </a:p>
        </p:txBody>
      </p:sp>
      <p:sp>
        <p:nvSpPr>
          <p:cNvPr id="66562" name="Rectangle 2"/>
          <p:cNvSpPr>
            <a:spLocks noChangeArrowheads="1"/>
          </p:cNvSpPr>
          <p:nvPr/>
        </p:nvSpPr>
        <p:spPr bwMode="auto">
          <a:xfrm>
            <a:off x="71438" y="2995937"/>
            <a:ext cx="3929058" cy="361625"/>
          </a:xfrm>
          <a:prstGeom prst="rect">
            <a:avLst/>
          </a:prstGeom>
          <a:solidFill>
            <a:srgbClr val="002060"/>
          </a:solidFill>
          <a:ln w="9525">
            <a:noFill/>
            <a:miter lim="800000"/>
            <a:headEnd/>
            <a:tailEnd/>
          </a:ln>
          <a:effectLst/>
        </p:spPr>
        <p:txBody>
          <a:bodyPr vert="horz" wrap="square" lIns="228528" tIns="45720" rIns="9144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fr-FR" b="1" dirty="0" smtClean="0" bmk="_Toc524000931">
                <a:solidFill>
                  <a:schemeClr val="bg1"/>
                </a:solidFill>
                <a:latin typeface="Gill Sans MT" pitchFamily="34" charset="0"/>
                <a:cs typeface="Arial" pitchFamily="34" charset="0"/>
              </a:rPr>
              <a:t>- </a:t>
            </a:r>
            <a:r>
              <a:rPr kumimoji="0" lang="fr-FR" b="1" i="0" u="none" strike="noStrike" cap="none" normalizeH="0" baseline="0" dirty="0" smtClean="0" bmk="_Toc524000931">
                <a:ln>
                  <a:noFill/>
                </a:ln>
                <a:solidFill>
                  <a:schemeClr val="bg1"/>
                </a:solidFill>
                <a:effectLst/>
                <a:latin typeface="Gill Sans MT" pitchFamily="34" charset="0"/>
                <a:cs typeface="Arial" pitchFamily="34" charset="0"/>
              </a:rPr>
              <a:t>Service postal universel</a:t>
            </a:r>
          </a:p>
        </p:txBody>
      </p:sp>
      <p:sp>
        <p:nvSpPr>
          <p:cNvPr id="66563" name="Rectangle 3"/>
          <p:cNvSpPr>
            <a:spLocks noChangeArrowheads="1"/>
          </p:cNvSpPr>
          <p:nvPr/>
        </p:nvSpPr>
        <p:spPr bwMode="auto">
          <a:xfrm>
            <a:off x="142908" y="3424198"/>
            <a:ext cx="9144000" cy="27469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l’émission et la vente de </a:t>
            </a:r>
            <a:r>
              <a:rPr kumimoji="0" lang="fr-FR" b="0" i="0" u="none" strike="noStrike" cap="none" normalizeH="0" baseline="0" dirty="0" err="1" smtClean="0">
                <a:ln>
                  <a:noFill/>
                </a:ln>
                <a:solidFill>
                  <a:schemeClr val="tx1"/>
                </a:solidFill>
                <a:effectLst/>
                <a:latin typeface="Calibri" pitchFamily="34" charset="0"/>
                <a:ea typeface="Batang" pitchFamily="18" charset="-127"/>
                <a:cs typeface="Calibri" pitchFamily="34" charset="0"/>
              </a:rPr>
              <a:t>timbres-poste</a:t>
            </a: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et de coupons réponses, marques d’affranchissement. </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la collecte, le tri, l’acheminement et la distribution d’envois postaux jusqu’à deux (02) kg ;</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la collecte, le tri, l’acheminement et la distribution des colis postaux jusqu’à vingt (20) kg;</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la collecte, le tri, l’acheminement et la distribution des </a:t>
            </a:r>
            <a:r>
              <a:rPr kumimoji="0" lang="fr-FR" b="0" i="0" u="none" strike="noStrike" cap="none" normalizeH="0" baseline="0" dirty="0" err="1" smtClean="0">
                <a:ln>
                  <a:noFill/>
                </a:ln>
                <a:solidFill>
                  <a:schemeClr val="tx1"/>
                </a:solidFill>
                <a:effectLst/>
                <a:latin typeface="Calibri" pitchFamily="34" charset="0"/>
                <a:ea typeface="Batang" pitchFamily="18" charset="-127"/>
                <a:cs typeface="Calibri" pitchFamily="34" charset="0"/>
              </a:rPr>
              <a:t>cécogrammes</a:t>
            </a: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jusqu’à sept (7) kg</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les services relatifs aux envois postaux recommandés et aux envois postaux avec VD;</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le service des valeurs à recouvrer et des envois postaux contre remboursement ;</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l’émission et paiement de mandats de poste, et autre service qui se rapporte à des prestations similaires.</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800" b="0"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Le SPU au Mali comprend aussi bien les services nationaux qu’internationaux.</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286154" y="1928802"/>
            <a:ext cx="3714342" cy="361625"/>
          </a:xfrm>
          <a:prstGeom prst="rect">
            <a:avLst/>
          </a:prstGeom>
          <a:solidFill>
            <a:srgbClr val="002060"/>
          </a:solidFill>
          <a:ln w="9525">
            <a:noFill/>
            <a:miter lim="800000"/>
            <a:headEnd/>
            <a:tailEnd/>
          </a:ln>
          <a:effectLst/>
        </p:spPr>
        <p:txBody>
          <a:bodyPr vert="horz" wrap="none" lIns="228528" tIns="45720" rIns="9144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fr-FR" b="1" i="0" u="none" strike="noStrike" cap="none" normalizeH="0" baseline="0" dirty="0" smtClean="0" bmk="_Toc524000943">
                <a:ln>
                  <a:noFill/>
                </a:ln>
                <a:solidFill>
                  <a:schemeClr val="bg1"/>
                </a:solidFill>
                <a:effectLst/>
                <a:latin typeface="Gill Sans MT" pitchFamily="34" charset="0"/>
                <a:cs typeface="Arial" pitchFamily="34" charset="0"/>
              </a:rPr>
              <a:t>- Services postaux non réservés</a:t>
            </a:r>
            <a:endParaRPr kumimoji="0" lang="fr-FR" b="1" i="0" u="none" strike="noStrike" cap="none" normalizeH="0" baseline="0" dirty="0" smtClean="0">
              <a:ln>
                <a:noFill/>
              </a:ln>
              <a:solidFill>
                <a:schemeClr val="bg1"/>
              </a:solidFill>
              <a:effectLst/>
              <a:latin typeface="Gill Sans MT" pitchFamily="34" charset="0"/>
              <a:cs typeface="Arial" pitchFamily="34" charset="0"/>
            </a:endParaRPr>
          </a:p>
        </p:txBody>
      </p:sp>
      <p:sp>
        <p:nvSpPr>
          <p:cNvPr id="3" name="Rectangle 2"/>
          <p:cNvSpPr/>
          <p:nvPr/>
        </p:nvSpPr>
        <p:spPr>
          <a:xfrm>
            <a:off x="285720" y="4576172"/>
            <a:ext cx="4139916" cy="369332"/>
          </a:xfrm>
          <a:prstGeom prst="rect">
            <a:avLst/>
          </a:prstGeom>
          <a:solidFill>
            <a:srgbClr val="002060"/>
          </a:solidFill>
        </p:spPr>
        <p:txBody>
          <a:bodyPr wrap="none">
            <a:spAutoFit/>
          </a:bodyPr>
          <a:lstStyle/>
          <a:p>
            <a:r>
              <a:rPr lang="fr-FR" b="1" dirty="0" smtClean="0" bmk="_Toc524000931">
                <a:solidFill>
                  <a:schemeClr val="bg1"/>
                </a:solidFill>
                <a:latin typeface="Gill Sans MT" pitchFamily="34" charset="0"/>
                <a:cs typeface="Arial" pitchFamily="34" charset="0"/>
              </a:rPr>
              <a:t>- Offre de services financiers postaux</a:t>
            </a:r>
          </a:p>
        </p:txBody>
      </p:sp>
      <p:sp>
        <p:nvSpPr>
          <p:cNvPr id="4" name="Rectangle 4"/>
          <p:cNvSpPr>
            <a:spLocks noChangeArrowheads="1"/>
          </p:cNvSpPr>
          <p:nvPr/>
        </p:nvSpPr>
        <p:spPr bwMode="auto">
          <a:xfrm>
            <a:off x="142844" y="5147676"/>
            <a:ext cx="9001156" cy="16389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lang="fr-FR" smtClean="0">
                <a:latin typeface="Calibri" pitchFamily="34" charset="0"/>
                <a:ea typeface="Batang" pitchFamily="18" charset="-127"/>
                <a:cs typeface="Calibri" pitchFamily="34" charset="0"/>
              </a:rPr>
              <a:t>LA POSTE DU MALI ne fournit pas, à ce jour, les services financiers postaux excepté le service mandat de base et le MEI. </a:t>
            </a:r>
          </a:p>
          <a:p>
            <a:pPr marL="0" marR="0" lvl="0" indent="228600" algn="just" defTabSz="914400" rtl="0" eaLnBrk="0" fontAlgn="base" latinLnBrk="0" hangingPunct="0">
              <a:lnSpc>
                <a:spcPct val="100000"/>
              </a:lnSpc>
              <a:spcBef>
                <a:spcPct val="0"/>
              </a:spcBef>
              <a:spcAft>
                <a:spcPct val="0"/>
              </a:spcAft>
              <a:buClrTx/>
              <a:buSzTx/>
              <a:buFontTx/>
              <a:buNone/>
              <a:tabLst/>
            </a:pPr>
            <a:endParaRPr lang="fr-FR" sz="1050" smtClean="0">
              <a:latin typeface="Arial" pitchFamily="34" charset="0"/>
              <a:ea typeface="Batang" pitchFamily="18" charset="-127"/>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lang="fr-FR" smtClean="0">
                <a:latin typeface="Calibri" pitchFamily="34" charset="0"/>
                <a:ea typeface="Batang" pitchFamily="18" charset="-127"/>
                <a:cs typeface="Calibri" pitchFamily="34" charset="0"/>
              </a:rPr>
              <a:t>Aux termes de la loi, les services financiers postaux sont constitués des chèques postaux, des mandats, du service des valeurs à recouvrer, le service CRBT, l’épargne postale et tout autre service quelle qu’en soit la dénomination, se rapportant à des prestations similaires.</a:t>
            </a:r>
            <a:endParaRPr lang="fr-FR" dirty="0" smtClean="0">
              <a:latin typeface="Calibri" pitchFamily="34" charset="0"/>
              <a:ea typeface="Batang" pitchFamily="18" charset="-127"/>
              <a:cs typeface="Calibri" pitchFamily="34" charset="0"/>
            </a:endParaRPr>
          </a:p>
        </p:txBody>
      </p:sp>
      <p:sp>
        <p:nvSpPr>
          <p:cNvPr id="71682" name="Rectangle 2"/>
          <p:cNvSpPr>
            <a:spLocks noChangeArrowheads="1"/>
          </p:cNvSpPr>
          <p:nvPr/>
        </p:nvSpPr>
        <p:spPr bwMode="auto">
          <a:xfrm>
            <a:off x="142844" y="2500306"/>
            <a:ext cx="850112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lang="fr-FR" dirty="0" smtClean="0">
                <a:latin typeface="Calibri" pitchFamily="34" charset="0"/>
                <a:ea typeface="Batang" pitchFamily="18" charset="-127"/>
                <a:cs typeface="Calibri" pitchFamily="34" charset="0"/>
              </a:rPr>
              <a:t>Les produits issus de l’offre des services postaux non réservés sont constitués des courriers accélérés et des courriers ordinaires de tranche de poids supérieurs à 500 grammes. Ces produits postaux sont offerts par l’opérateur en charge du service postal universel et les autres opérateurs postaux privés exerçant sous le régime d’une licence globale ou simple (actuellement autorisation, délivrée par LA POSTE DU MALI).</a:t>
            </a:r>
          </a:p>
        </p:txBody>
      </p:sp>
      <p:sp>
        <p:nvSpPr>
          <p:cNvPr id="71683" name="Rectangle 3"/>
          <p:cNvSpPr>
            <a:spLocks noChangeArrowheads="1"/>
          </p:cNvSpPr>
          <p:nvPr/>
        </p:nvSpPr>
        <p:spPr bwMode="auto">
          <a:xfrm>
            <a:off x="214282" y="642918"/>
            <a:ext cx="8286808" cy="1192622"/>
          </a:xfrm>
          <a:prstGeom prst="rect">
            <a:avLst/>
          </a:prstGeom>
          <a:noFill/>
          <a:ln w="9525">
            <a:noFill/>
            <a:miter lim="800000"/>
            <a:headEnd/>
            <a:tailEnd/>
          </a:ln>
          <a:effectLst/>
        </p:spPr>
        <p:txBody>
          <a:bodyPr vert="horz" wrap="square" lIns="228528" tIns="45720" rIns="91440" bIns="38088" numCol="1" anchor="ctr" anchorCtr="0" compatLnSpc="1">
            <a:prstTxWarp prst="textNoShape">
              <a:avLst/>
            </a:prstTxWarp>
            <a:spAutoFit/>
          </a:bodyPr>
          <a:lstStyle/>
          <a:p>
            <a:pPr marL="0" marR="0" lvl="0" indent="228600" algn="l" defTabSz="914400" rtl="0" eaLnBrk="0" fontAlgn="base" latinLnBrk="0" hangingPunct="0">
              <a:lnSpc>
                <a:spcPct val="100000"/>
              </a:lnSpc>
              <a:spcBef>
                <a:spcPct val="0"/>
              </a:spcBef>
              <a:spcAft>
                <a:spcPct val="0"/>
              </a:spcAft>
              <a:buClrTx/>
              <a:buSzTx/>
              <a:buFontTx/>
              <a:buNone/>
              <a:tabLst/>
            </a:pPr>
            <a:r>
              <a:rPr lang="fr-FR" dirty="0" smtClean="0">
                <a:latin typeface="Calibri" pitchFamily="34" charset="0"/>
                <a:ea typeface="Batang" pitchFamily="18" charset="-127"/>
                <a:cs typeface="Calibri" pitchFamily="34" charset="0"/>
              </a:rPr>
              <a:t>Les produits issus des services postaux réservés sont les envois postaux nationaux et internationaux de correspondances d’un poids inférieur ou égal à 500 grammes tant pour le courrier ordinaire que pour le courrier express intérieur et sont réservé exclusivement à l’opérateur désigné.</a:t>
            </a:r>
          </a:p>
        </p:txBody>
      </p:sp>
      <p:sp>
        <p:nvSpPr>
          <p:cNvPr id="7" name="Rectangle 6"/>
          <p:cNvSpPr/>
          <p:nvPr/>
        </p:nvSpPr>
        <p:spPr>
          <a:xfrm>
            <a:off x="142844" y="142852"/>
            <a:ext cx="3335465" cy="369332"/>
          </a:xfrm>
          <a:prstGeom prst="rect">
            <a:avLst/>
          </a:prstGeom>
          <a:solidFill>
            <a:srgbClr val="002060"/>
          </a:solidFill>
        </p:spPr>
        <p:txBody>
          <a:bodyPr wrap="none">
            <a:spAutoFit/>
          </a:bodyPr>
          <a:lstStyle/>
          <a:p>
            <a:pPr lvl="0" indent="228600" fontAlgn="base">
              <a:spcBef>
                <a:spcPct val="0"/>
              </a:spcBef>
              <a:spcAft>
                <a:spcPct val="0"/>
              </a:spcAft>
            </a:pPr>
            <a:r>
              <a:rPr lang="fr-FR" b="1" dirty="0" smtClean="0">
                <a:solidFill>
                  <a:schemeClr val="bg1"/>
                </a:solidFill>
                <a:latin typeface="Gill Sans MT" pitchFamily="34" charset="0"/>
                <a:cs typeface="Arial" pitchFamily="34" charset="0"/>
              </a:rPr>
              <a:t>- Services postaux réservés</a:t>
            </a:r>
          </a:p>
        </p:txBody>
      </p:sp>
      <p:sp>
        <p:nvSpPr>
          <p:cNvPr id="12" name="Rectangle 11"/>
          <p:cNvSpPr/>
          <p:nvPr/>
        </p:nvSpPr>
        <p:spPr>
          <a:xfrm>
            <a:off x="71406" y="4084084"/>
            <a:ext cx="4339521" cy="369332"/>
          </a:xfrm>
          <a:prstGeom prst="rect">
            <a:avLst/>
          </a:prstGeom>
        </p:spPr>
        <p:txBody>
          <a:bodyPr wrap="none">
            <a:spAutoFit/>
          </a:bodyPr>
          <a:lstStyle/>
          <a:p>
            <a:r>
              <a:rPr lang="fr-FR" b="1" dirty="0" smtClean="0"/>
              <a:t>Autres services postaux</a:t>
            </a:r>
            <a:r>
              <a:rPr lang="fr-FR" dirty="0" smtClean="0"/>
              <a:t>: Les boîtes postales</a:t>
            </a:r>
            <a:endParaRPr lang="fr-FR" dirty="0"/>
          </a:p>
        </p:txBody>
      </p:sp>
      <p:sp>
        <p:nvSpPr>
          <p:cNvPr id="13" name="Rectangle 12"/>
          <p:cNvSpPr/>
          <p:nvPr/>
        </p:nvSpPr>
        <p:spPr>
          <a:xfrm>
            <a:off x="4210519" y="4084084"/>
            <a:ext cx="2413738" cy="369332"/>
          </a:xfrm>
          <a:prstGeom prst="rect">
            <a:avLst/>
          </a:prstGeom>
        </p:spPr>
        <p:txBody>
          <a:bodyPr wrap="none">
            <a:spAutoFit/>
          </a:bodyPr>
          <a:lstStyle/>
          <a:p>
            <a:r>
              <a:rPr lang="fr-FR" b="1" dirty="0" smtClean="0"/>
              <a:t>- </a:t>
            </a:r>
            <a:r>
              <a:rPr lang="fr-FR" dirty="0" smtClean="0"/>
              <a:t>colis à valeur déclarée</a:t>
            </a:r>
            <a:endParaRPr lang="fr-FR" dirty="0"/>
          </a:p>
        </p:txBody>
      </p:sp>
      <p:sp>
        <p:nvSpPr>
          <p:cNvPr id="14" name="Rectangle 13"/>
          <p:cNvSpPr/>
          <p:nvPr/>
        </p:nvSpPr>
        <p:spPr>
          <a:xfrm>
            <a:off x="6391988" y="4071942"/>
            <a:ext cx="2856936" cy="369332"/>
          </a:xfrm>
          <a:prstGeom prst="rect">
            <a:avLst/>
          </a:prstGeom>
        </p:spPr>
        <p:txBody>
          <a:bodyPr wrap="none">
            <a:spAutoFit/>
          </a:bodyPr>
          <a:lstStyle/>
          <a:p>
            <a:r>
              <a:rPr lang="fr-FR" dirty="0" smtClean="0"/>
              <a:t> - Les courriers d’entreprises</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85720" y="642918"/>
          <a:ext cx="8501122" cy="5923529"/>
        </p:xfrm>
        <a:graphic>
          <a:graphicData uri="http://schemas.openxmlformats.org/drawingml/2006/table">
            <a:tbl>
              <a:tblPr/>
              <a:tblGrid>
                <a:gridCol w="1357322"/>
                <a:gridCol w="1285884"/>
                <a:gridCol w="5857916"/>
              </a:tblGrid>
              <a:tr h="168400">
                <a:tc>
                  <a:txBody>
                    <a:bodyPr/>
                    <a:lstStyle/>
                    <a:p>
                      <a:pPr algn="ctr">
                        <a:lnSpc>
                          <a:spcPct val="115000"/>
                        </a:lnSpc>
                        <a:spcAft>
                          <a:spcPts val="1000"/>
                        </a:spcAft>
                      </a:pPr>
                      <a:r>
                        <a:rPr lang="fr-FR" sz="1100" b="1" dirty="0">
                          <a:solidFill>
                            <a:schemeClr val="tx1"/>
                          </a:solidFill>
                          <a:latin typeface="Times New Roman"/>
                          <a:ea typeface="Times New Roman"/>
                          <a:cs typeface="Times New Roman"/>
                        </a:rPr>
                        <a:t>OPERATEURS</a:t>
                      </a:r>
                      <a:endParaRPr lang="fr-FR" sz="1100" dirty="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100" b="1" dirty="0">
                          <a:solidFill>
                            <a:schemeClr val="tx1"/>
                          </a:solidFill>
                          <a:latin typeface="Times New Roman"/>
                          <a:ea typeface="Times New Roman"/>
                          <a:cs typeface="Times New Roman"/>
                        </a:rPr>
                        <a:t>SITUATION</a:t>
                      </a:r>
                      <a:endParaRPr lang="fr-FR" sz="1100" dirty="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100" b="1" dirty="0">
                          <a:solidFill>
                            <a:schemeClr val="tx1"/>
                          </a:solidFill>
                          <a:latin typeface="Times New Roman"/>
                          <a:ea typeface="Times New Roman"/>
                          <a:cs typeface="Times New Roman"/>
                        </a:rPr>
                        <a:t>ACTIVITES</a:t>
                      </a:r>
                      <a:endParaRPr lang="fr-FR" sz="1100" dirty="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45">
                <a:tc>
                  <a:txBody>
                    <a:bodyPr/>
                    <a:lstStyle/>
                    <a:p>
                      <a:pPr algn="ctr">
                        <a:lnSpc>
                          <a:spcPct val="115000"/>
                        </a:lnSpc>
                        <a:spcAft>
                          <a:spcPts val="1000"/>
                        </a:spcAft>
                      </a:pPr>
                      <a:r>
                        <a:rPr lang="fr-FR" sz="1100" dirty="0">
                          <a:solidFill>
                            <a:schemeClr val="tx1"/>
                          </a:solidFill>
                          <a:latin typeface="Calibri"/>
                          <a:ea typeface="Times New Roman"/>
                          <a:cs typeface="Calibri"/>
                        </a:rPr>
                        <a:t>LA POSTE DU MALI</a:t>
                      </a:r>
                      <a:endParaRPr lang="fr-FR" sz="1100" dirty="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100" dirty="0">
                          <a:solidFill>
                            <a:schemeClr val="tx1"/>
                          </a:solidFill>
                          <a:latin typeface="Calibri"/>
                          <a:ea typeface="Times New Roman"/>
                          <a:cs typeface="Calibri"/>
                        </a:rPr>
                        <a:t>Opérateur Désigné</a:t>
                      </a:r>
                      <a:endParaRPr lang="fr-FR" sz="1100" dirty="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100">
                          <a:solidFill>
                            <a:schemeClr val="tx1"/>
                          </a:solidFill>
                          <a:latin typeface="Calibri"/>
                          <a:ea typeface="Times New Roman"/>
                          <a:cs typeface="Calibri"/>
                        </a:rPr>
                        <a:t>Postales et financières (mandats)</a:t>
                      </a:r>
                      <a:endParaRPr lang="fr-FR" sz="110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27">
                <a:tc>
                  <a:txBody>
                    <a:bodyPr/>
                    <a:lstStyle/>
                    <a:p>
                      <a:pPr algn="ctr">
                        <a:lnSpc>
                          <a:spcPct val="115000"/>
                        </a:lnSpc>
                        <a:spcAft>
                          <a:spcPts val="1000"/>
                        </a:spcAft>
                      </a:pPr>
                      <a:r>
                        <a:rPr lang="fr-FR" sz="1100">
                          <a:solidFill>
                            <a:schemeClr val="tx1"/>
                          </a:solidFill>
                          <a:latin typeface="Calibri"/>
                          <a:ea typeface="Times New Roman"/>
                          <a:cs typeface="Calibri"/>
                        </a:rPr>
                        <a:t>DHL</a:t>
                      </a:r>
                      <a:endParaRPr lang="fr-FR" sz="110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nSpc>
                          <a:spcPct val="115000"/>
                        </a:lnSpc>
                        <a:spcAft>
                          <a:spcPts val="1000"/>
                        </a:spcAft>
                      </a:pPr>
                      <a:endParaRPr lang="fr-FR" sz="1100" dirty="0">
                        <a:solidFill>
                          <a:schemeClr val="tx1"/>
                        </a:solidFill>
                        <a:latin typeface="Calibri"/>
                        <a:ea typeface="Times New Roman"/>
                        <a:cs typeface="Calibri"/>
                      </a:endParaRPr>
                    </a:p>
                    <a:p>
                      <a:pPr algn="ctr">
                        <a:lnSpc>
                          <a:spcPct val="115000"/>
                        </a:lnSpc>
                        <a:spcAft>
                          <a:spcPts val="1000"/>
                        </a:spcAft>
                      </a:pPr>
                      <a:r>
                        <a:rPr lang="fr-FR" sz="1100" dirty="0">
                          <a:solidFill>
                            <a:schemeClr val="tx1"/>
                          </a:solidFill>
                          <a:latin typeface="Calibri"/>
                          <a:ea typeface="Times New Roman"/>
                          <a:cs typeface="Calibri"/>
                        </a:rPr>
                        <a:t>Disposent de licences</a:t>
                      </a:r>
                      <a:endParaRPr lang="fr-FR" sz="1100" dirty="0">
                        <a:solidFill>
                          <a:schemeClr val="tx1"/>
                        </a:solidFill>
                        <a:latin typeface="Calibri"/>
                        <a:ea typeface="Batang"/>
                        <a:cs typeface="Times New Roman"/>
                      </a:endParaRPr>
                    </a:p>
                    <a:p>
                      <a:pPr algn="ctr">
                        <a:lnSpc>
                          <a:spcPct val="115000"/>
                        </a:lnSpc>
                        <a:spcAft>
                          <a:spcPts val="1000"/>
                        </a:spcAft>
                      </a:pPr>
                      <a:r>
                        <a:rPr lang="fr-FR" sz="1100" dirty="0">
                          <a:solidFill>
                            <a:schemeClr val="tx1"/>
                          </a:solidFill>
                          <a:latin typeface="Calibri"/>
                          <a:ea typeface="Times New Roman"/>
                          <a:cs typeface="Calibri"/>
                        </a:rPr>
                        <a:t>(autorisations délivrées par LA POSTE DU MALI)</a:t>
                      </a:r>
                      <a:endParaRPr lang="fr-FR" sz="1100" dirty="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r-FR" sz="1100">
                          <a:solidFill>
                            <a:schemeClr val="tx1"/>
                          </a:solidFill>
                          <a:latin typeface="Calibri"/>
                          <a:ea typeface="Times New Roman"/>
                          <a:cs typeface="Calibri"/>
                        </a:rPr>
                        <a:t>Express</a:t>
                      </a:r>
                      <a:endParaRPr lang="fr-FR" sz="110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018">
                <a:tc>
                  <a:txBody>
                    <a:bodyPr/>
                    <a:lstStyle/>
                    <a:p>
                      <a:pPr algn="ctr">
                        <a:lnSpc>
                          <a:spcPct val="115000"/>
                        </a:lnSpc>
                        <a:spcAft>
                          <a:spcPts val="1000"/>
                        </a:spcAft>
                      </a:pPr>
                      <a:r>
                        <a:rPr lang="fr-FR" sz="1100" dirty="0">
                          <a:solidFill>
                            <a:schemeClr val="tx1"/>
                          </a:solidFill>
                          <a:latin typeface="Calibri"/>
                          <a:ea typeface="Times New Roman"/>
                          <a:cs typeface="Calibri"/>
                        </a:rPr>
                        <a:t>BOLLORE (SDV)</a:t>
                      </a:r>
                      <a:endParaRPr lang="fr-FR" sz="1100" dirty="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nSpc>
                          <a:spcPct val="115000"/>
                        </a:lnSpc>
                        <a:spcAft>
                          <a:spcPts val="1000"/>
                        </a:spcAft>
                      </a:pPr>
                      <a:r>
                        <a:rPr lang="fr-FR" sz="1100">
                          <a:solidFill>
                            <a:schemeClr val="tx1"/>
                          </a:solidFill>
                          <a:latin typeface="Calibri"/>
                          <a:ea typeface="Times New Roman"/>
                          <a:cs typeface="Calibri"/>
                        </a:rPr>
                        <a:t>Colis - logistique intégré</a:t>
                      </a:r>
                      <a:endParaRPr lang="fr-FR" sz="110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018">
                <a:tc>
                  <a:txBody>
                    <a:bodyPr/>
                    <a:lstStyle/>
                    <a:p>
                      <a:pPr algn="ctr">
                        <a:lnSpc>
                          <a:spcPct val="115000"/>
                        </a:lnSpc>
                        <a:spcAft>
                          <a:spcPts val="1000"/>
                        </a:spcAft>
                      </a:pPr>
                      <a:r>
                        <a:rPr lang="fr-FR" sz="1100" dirty="0">
                          <a:solidFill>
                            <a:schemeClr val="tx1"/>
                          </a:solidFill>
                          <a:latin typeface="Calibri"/>
                          <a:ea typeface="Times New Roman"/>
                          <a:cs typeface="Calibri"/>
                        </a:rPr>
                        <a:t>Tam </a:t>
                      </a:r>
                      <a:r>
                        <a:rPr lang="fr-FR" sz="1100" dirty="0" err="1">
                          <a:solidFill>
                            <a:schemeClr val="tx1"/>
                          </a:solidFill>
                          <a:latin typeface="Calibri"/>
                          <a:ea typeface="Times New Roman"/>
                          <a:cs typeface="Calibri"/>
                        </a:rPr>
                        <a:t>Logistics</a:t>
                      </a:r>
                      <a:endParaRPr lang="fr-FR" sz="1100" dirty="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nSpc>
                          <a:spcPct val="115000"/>
                        </a:lnSpc>
                        <a:spcAft>
                          <a:spcPts val="1000"/>
                        </a:spcAft>
                      </a:pPr>
                      <a:r>
                        <a:rPr lang="fr-FR" sz="1100">
                          <a:solidFill>
                            <a:schemeClr val="tx1"/>
                          </a:solidFill>
                          <a:latin typeface="Calibri"/>
                          <a:ea typeface="Times New Roman"/>
                          <a:cs typeface="Calibri"/>
                        </a:rPr>
                        <a:t>Express</a:t>
                      </a:r>
                      <a:endParaRPr lang="fr-FR" sz="110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782">
                <a:tc>
                  <a:txBody>
                    <a:bodyPr/>
                    <a:lstStyle/>
                    <a:p>
                      <a:pPr algn="ctr">
                        <a:lnSpc>
                          <a:spcPct val="115000"/>
                        </a:lnSpc>
                        <a:spcAft>
                          <a:spcPts val="1000"/>
                        </a:spcAft>
                      </a:pPr>
                      <a:r>
                        <a:rPr lang="fr-FR" sz="1100" dirty="0">
                          <a:solidFill>
                            <a:schemeClr val="tx1"/>
                          </a:solidFill>
                          <a:latin typeface="Calibri"/>
                          <a:ea typeface="Times New Roman"/>
                          <a:cs typeface="Calibri"/>
                        </a:rPr>
                        <a:t>K-Express</a:t>
                      </a:r>
                      <a:endParaRPr lang="fr-FR" sz="1100" dirty="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nSpc>
                          <a:spcPct val="115000"/>
                        </a:lnSpc>
                        <a:spcAft>
                          <a:spcPts val="1000"/>
                        </a:spcAft>
                      </a:pPr>
                      <a:r>
                        <a:rPr lang="fr-FR" sz="1100">
                          <a:solidFill>
                            <a:schemeClr val="tx1"/>
                          </a:solidFill>
                          <a:latin typeface="Calibri"/>
                          <a:ea typeface="Times New Roman"/>
                          <a:cs typeface="Calibri"/>
                        </a:rPr>
                        <a:t>Express et Colis</a:t>
                      </a:r>
                      <a:endParaRPr lang="fr-FR" sz="110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27">
                <a:tc>
                  <a:txBody>
                    <a:bodyPr/>
                    <a:lstStyle/>
                    <a:p>
                      <a:pPr algn="ctr">
                        <a:lnSpc>
                          <a:spcPct val="115000"/>
                        </a:lnSpc>
                        <a:spcAft>
                          <a:spcPts val="1000"/>
                        </a:spcAft>
                      </a:pPr>
                      <a:r>
                        <a:rPr lang="fr-FR" sz="1100" dirty="0" err="1">
                          <a:solidFill>
                            <a:schemeClr val="tx1"/>
                          </a:solidFill>
                          <a:latin typeface="Calibri"/>
                          <a:ea typeface="Times New Roman"/>
                          <a:cs typeface="Calibri"/>
                        </a:rPr>
                        <a:t>Kandé</a:t>
                      </a:r>
                      <a:r>
                        <a:rPr lang="fr-FR" sz="1100" dirty="0">
                          <a:solidFill>
                            <a:schemeClr val="tx1"/>
                          </a:solidFill>
                          <a:latin typeface="Calibri"/>
                          <a:ea typeface="Times New Roman"/>
                          <a:cs typeface="Calibri"/>
                        </a:rPr>
                        <a:t> Express,</a:t>
                      </a:r>
                      <a:endParaRPr lang="fr-FR" sz="1100" dirty="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nSpc>
                          <a:spcPct val="115000"/>
                        </a:lnSpc>
                        <a:spcAft>
                          <a:spcPts val="1000"/>
                        </a:spcAft>
                      </a:pPr>
                      <a:r>
                        <a:rPr lang="fr-FR" sz="1100" dirty="0">
                          <a:solidFill>
                            <a:schemeClr val="tx1"/>
                          </a:solidFill>
                          <a:latin typeface="Calibri"/>
                          <a:ea typeface="Times New Roman"/>
                          <a:cs typeface="Calibri"/>
                        </a:rPr>
                        <a:t>Courriers &amp; Colis</a:t>
                      </a:r>
                      <a:endParaRPr lang="fr-FR" sz="1100" dirty="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854">
                <a:tc>
                  <a:txBody>
                    <a:bodyPr/>
                    <a:lstStyle/>
                    <a:p>
                      <a:pPr algn="ctr">
                        <a:lnSpc>
                          <a:spcPct val="115000"/>
                        </a:lnSpc>
                        <a:spcAft>
                          <a:spcPts val="1000"/>
                        </a:spcAft>
                      </a:pPr>
                      <a:r>
                        <a:rPr lang="fr-FR" sz="1100">
                          <a:solidFill>
                            <a:schemeClr val="tx1"/>
                          </a:solidFill>
                          <a:latin typeface="Calibri"/>
                          <a:ea typeface="Times New Roman"/>
                          <a:cs typeface="Calibri"/>
                        </a:rPr>
                        <a:t>GLOPAX</a:t>
                      </a:r>
                      <a:endParaRPr lang="fr-FR" sz="110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nSpc>
                          <a:spcPct val="115000"/>
                        </a:lnSpc>
                        <a:spcAft>
                          <a:spcPts val="1000"/>
                        </a:spcAft>
                      </a:pPr>
                      <a:r>
                        <a:rPr lang="fr-FR" sz="1100" dirty="0">
                          <a:solidFill>
                            <a:schemeClr val="tx1"/>
                          </a:solidFill>
                          <a:latin typeface="Calibri"/>
                          <a:ea typeface="Times New Roman"/>
                          <a:cs typeface="Calibri"/>
                        </a:rPr>
                        <a:t>Postales &amp; Financières</a:t>
                      </a:r>
                      <a:endParaRPr lang="fr-FR" sz="1100" dirty="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3">
                  <a:txBody>
                    <a:bodyPr/>
                    <a:lstStyle/>
                    <a:p>
                      <a:pPr algn="ctr">
                        <a:lnSpc>
                          <a:spcPct val="115000"/>
                        </a:lnSpc>
                        <a:spcAft>
                          <a:spcPts val="1000"/>
                        </a:spcAft>
                      </a:pPr>
                      <a:r>
                        <a:rPr lang="fr-FR" sz="1100" b="1">
                          <a:solidFill>
                            <a:schemeClr val="tx1"/>
                          </a:solidFill>
                          <a:latin typeface="Times New Roman"/>
                          <a:ea typeface="Times New Roman"/>
                          <a:cs typeface="Times New Roman"/>
                        </a:rPr>
                        <a:t>Informels identifiés</a:t>
                      </a:r>
                      <a:endParaRPr lang="fr-FR" sz="110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tc hMerge="1">
                  <a:txBody>
                    <a:bodyPr/>
                    <a:lstStyle/>
                    <a:p>
                      <a:endParaRPr lang="fr-FR"/>
                    </a:p>
                  </a:txBody>
                  <a:tcPr/>
                </a:tc>
              </a:tr>
              <a:tr h="214327">
                <a:tc>
                  <a:txBody>
                    <a:bodyPr/>
                    <a:lstStyle/>
                    <a:p>
                      <a:pPr algn="ctr">
                        <a:lnSpc>
                          <a:spcPct val="115000"/>
                        </a:lnSpc>
                        <a:spcAft>
                          <a:spcPts val="1000"/>
                        </a:spcAft>
                      </a:pPr>
                      <a:r>
                        <a:rPr lang="fr-FR" sz="1100" dirty="0">
                          <a:solidFill>
                            <a:schemeClr val="tx1"/>
                          </a:solidFill>
                          <a:latin typeface="Calibri"/>
                          <a:ea typeface="Times New Roman"/>
                          <a:cs typeface="Calibri"/>
                        </a:rPr>
                        <a:t>City Messenger</a:t>
                      </a:r>
                      <a:endParaRPr lang="fr-FR" sz="1100" dirty="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4">
                  <a:txBody>
                    <a:bodyPr/>
                    <a:lstStyle/>
                    <a:p>
                      <a:pPr>
                        <a:lnSpc>
                          <a:spcPct val="115000"/>
                        </a:lnSpc>
                        <a:spcAft>
                          <a:spcPts val="1000"/>
                        </a:spcAft>
                      </a:pPr>
                      <a:endParaRPr lang="fr-FR" sz="1100" dirty="0">
                        <a:solidFill>
                          <a:schemeClr val="tx1"/>
                        </a:solidFill>
                        <a:latin typeface="Calibri"/>
                        <a:ea typeface="Times New Roman"/>
                        <a:cs typeface="Calibri"/>
                      </a:endParaRPr>
                    </a:p>
                    <a:p>
                      <a:pPr algn="ctr">
                        <a:lnSpc>
                          <a:spcPct val="115000"/>
                        </a:lnSpc>
                        <a:spcAft>
                          <a:spcPts val="1000"/>
                        </a:spcAft>
                      </a:pPr>
                      <a:r>
                        <a:rPr lang="fr-FR" sz="1100" dirty="0">
                          <a:solidFill>
                            <a:schemeClr val="tx1"/>
                          </a:solidFill>
                          <a:latin typeface="Calibri"/>
                          <a:ea typeface="Times New Roman"/>
                          <a:cs typeface="Calibri"/>
                        </a:rPr>
                        <a:t>Informels</a:t>
                      </a:r>
                      <a:endParaRPr lang="fr-FR" sz="1100" dirty="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0000"/>
                        </a:lnSpc>
                        <a:spcAft>
                          <a:spcPts val="0"/>
                        </a:spcAft>
                        <a:buSzPts val="1000"/>
                        <a:buFont typeface="Symbol"/>
                        <a:buChar char=""/>
                        <a:tabLst>
                          <a:tab pos="141605" algn="l"/>
                        </a:tabLst>
                      </a:pPr>
                      <a:r>
                        <a:rPr lang="fr-FR" sz="1100" dirty="0">
                          <a:solidFill>
                            <a:schemeClr val="tx1"/>
                          </a:solidFill>
                          <a:latin typeface="Calibri"/>
                          <a:ea typeface="Times New Roman"/>
                          <a:cs typeface="Calibri"/>
                        </a:rPr>
                        <a:t>Distribution de courriers express, factures, courriers, relevés de compte, magazines, journaux, paniers cadeaux, etc.</a:t>
                      </a:r>
                      <a:endParaRPr lang="fr-FR" sz="1100" dirty="0">
                        <a:solidFill>
                          <a:schemeClr val="tx1"/>
                        </a:solidFill>
                        <a:latin typeface="Calibri"/>
                        <a:ea typeface="Batang"/>
                        <a:cs typeface="Times New Roman"/>
                      </a:endParaRPr>
                    </a:p>
                    <a:p>
                      <a:pPr marL="342900" lvl="0" indent="-342900">
                        <a:lnSpc>
                          <a:spcPct val="100000"/>
                        </a:lnSpc>
                        <a:spcAft>
                          <a:spcPts val="0"/>
                        </a:spcAft>
                        <a:buSzPts val="1000"/>
                        <a:buFont typeface="Symbol"/>
                        <a:buChar char=""/>
                        <a:tabLst>
                          <a:tab pos="141605" algn="l"/>
                        </a:tabLst>
                      </a:pPr>
                      <a:r>
                        <a:rPr lang="fr-FR" sz="1100" dirty="0">
                          <a:solidFill>
                            <a:schemeClr val="tx1"/>
                          </a:solidFill>
                          <a:latin typeface="Calibri"/>
                          <a:ea typeface="Times New Roman"/>
                          <a:cs typeface="Calibri"/>
                        </a:rPr>
                        <a:t>SCE de paiement de factures d’eau, d’électricité, de téléphone, impôts …</a:t>
                      </a:r>
                      <a:endParaRPr lang="fr-FR" sz="1100" dirty="0">
                        <a:solidFill>
                          <a:schemeClr val="tx1"/>
                        </a:solidFill>
                        <a:latin typeface="Calibri"/>
                        <a:ea typeface="Batang"/>
                        <a:cs typeface="Times New Roman"/>
                      </a:endParaRPr>
                    </a:p>
                    <a:p>
                      <a:pPr marL="342900" lvl="0" indent="-342900">
                        <a:lnSpc>
                          <a:spcPct val="115000"/>
                        </a:lnSpc>
                        <a:spcAft>
                          <a:spcPts val="0"/>
                        </a:spcAft>
                        <a:buSzPts val="1000"/>
                        <a:buFont typeface="Symbol"/>
                        <a:buChar char=""/>
                        <a:tabLst>
                          <a:tab pos="141605" algn="l"/>
                        </a:tabLst>
                      </a:pPr>
                      <a:r>
                        <a:rPr lang="fr-FR" sz="1100" dirty="0">
                          <a:solidFill>
                            <a:schemeClr val="tx1"/>
                          </a:solidFill>
                          <a:latin typeface="Calibri"/>
                          <a:ea typeface="Times New Roman"/>
                          <a:cs typeface="Calibri"/>
                        </a:rPr>
                        <a:t> courriers, colis et palettes </a:t>
                      </a:r>
                      <a:endParaRPr lang="fr-FR" sz="1100" dirty="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163">
                <a:tc>
                  <a:txBody>
                    <a:bodyPr/>
                    <a:lstStyle/>
                    <a:p>
                      <a:pPr algn="ctr">
                        <a:lnSpc>
                          <a:spcPct val="115000"/>
                        </a:lnSpc>
                        <a:spcAft>
                          <a:spcPts val="1000"/>
                        </a:spcAft>
                      </a:pPr>
                      <a:r>
                        <a:rPr lang="fr-FR" sz="1100" dirty="0">
                          <a:solidFill>
                            <a:schemeClr val="tx1"/>
                          </a:solidFill>
                          <a:latin typeface="Calibri"/>
                          <a:ea typeface="Times New Roman"/>
                          <a:cs typeface="Calibri"/>
                        </a:rPr>
                        <a:t>Air Born</a:t>
                      </a:r>
                      <a:endParaRPr lang="fr-FR" sz="1100" dirty="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marL="342900" lvl="0" indent="-342900">
                        <a:lnSpc>
                          <a:spcPct val="115000"/>
                        </a:lnSpc>
                        <a:spcAft>
                          <a:spcPts val="0"/>
                        </a:spcAft>
                        <a:buSzPts val="1000"/>
                        <a:buFont typeface="Symbol"/>
                        <a:buChar char=""/>
                        <a:tabLst>
                          <a:tab pos="141605" algn="l"/>
                        </a:tabLst>
                      </a:pPr>
                      <a:r>
                        <a:rPr lang="fr-FR" sz="1100">
                          <a:solidFill>
                            <a:schemeClr val="tx1"/>
                          </a:solidFill>
                          <a:latin typeface="Calibri"/>
                          <a:ea typeface="Times New Roman"/>
                          <a:cs typeface="Calibri"/>
                        </a:rPr>
                        <a:t>Transport aérien &amp; acheminement de courriers</a:t>
                      </a:r>
                      <a:endParaRPr lang="fr-FR" sz="110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636">
                <a:tc>
                  <a:txBody>
                    <a:bodyPr/>
                    <a:lstStyle/>
                    <a:p>
                      <a:pPr algn="ctr">
                        <a:lnSpc>
                          <a:spcPct val="115000"/>
                        </a:lnSpc>
                        <a:spcAft>
                          <a:spcPts val="1000"/>
                        </a:spcAft>
                      </a:pPr>
                      <a:r>
                        <a:rPr lang="fr-FR" sz="1100" dirty="0" err="1">
                          <a:solidFill>
                            <a:schemeClr val="tx1"/>
                          </a:solidFill>
                          <a:latin typeface="Calibri"/>
                          <a:ea typeface="Times New Roman"/>
                          <a:cs typeface="Calibri"/>
                        </a:rPr>
                        <a:t>Tchiden</a:t>
                      </a:r>
                      <a:r>
                        <a:rPr lang="fr-FR" sz="1100" dirty="0">
                          <a:solidFill>
                            <a:schemeClr val="tx1"/>
                          </a:solidFill>
                          <a:latin typeface="Calibri"/>
                          <a:ea typeface="Times New Roman"/>
                          <a:cs typeface="Calibri"/>
                        </a:rPr>
                        <a:t> Express</a:t>
                      </a:r>
                      <a:endParaRPr lang="fr-FR" sz="1100" dirty="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marL="342900" lvl="0" indent="-342900">
                        <a:lnSpc>
                          <a:spcPct val="115000"/>
                        </a:lnSpc>
                        <a:spcAft>
                          <a:spcPts val="0"/>
                        </a:spcAft>
                        <a:buSzPts val="1000"/>
                        <a:buFont typeface="Symbol"/>
                        <a:buChar char=""/>
                        <a:tabLst>
                          <a:tab pos="141605" algn="l"/>
                        </a:tabLst>
                      </a:pPr>
                      <a:r>
                        <a:rPr lang="fr-FR" sz="1100">
                          <a:solidFill>
                            <a:schemeClr val="tx1"/>
                          </a:solidFill>
                          <a:latin typeface="Calibri"/>
                          <a:ea typeface="Times New Roman"/>
                          <a:cs typeface="Calibri"/>
                        </a:rPr>
                        <a:t>Express domestique et services de livraison</a:t>
                      </a:r>
                      <a:endParaRPr lang="fr-FR" sz="110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636">
                <a:tc>
                  <a:txBody>
                    <a:bodyPr/>
                    <a:lstStyle/>
                    <a:p>
                      <a:pPr algn="ctr">
                        <a:lnSpc>
                          <a:spcPct val="115000"/>
                        </a:lnSpc>
                        <a:spcAft>
                          <a:spcPts val="1000"/>
                        </a:spcAft>
                      </a:pPr>
                      <a:r>
                        <a:rPr lang="fr-FR" sz="1100" dirty="0">
                          <a:solidFill>
                            <a:schemeClr val="tx1"/>
                          </a:solidFill>
                          <a:latin typeface="Calibri"/>
                          <a:ea typeface="Times New Roman"/>
                          <a:cs typeface="Calibri"/>
                        </a:rPr>
                        <a:t>SONEF Transport</a:t>
                      </a:r>
                      <a:endParaRPr lang="fr-FR" sz="1100" dirty="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marL="342900" lvl="0" indent="-342900">
                        <a:lnSpc>
                          <a:spcPct val="115000"/>
                        </a:lnSpc>
                        <a:spcAft>
                          <a:spcPts val="1000"/>
                        </a:spcAft>
                        <a:buSzPts val="1000"/>
                        <a:buFont typeface="Symbol"/>
                        <a:buChar char=""/>
                        <a:tabLst>
                          <a:tab pos="141605" algn="l"/>
                        </a:tabLst>
                      </a:pPr>
                      <a:r>
                        <a:rPr lang="fr-FR" sz="1100">
                          <a:solidFill>
                            <a:schemeClr val="tx1"/>
                          </a:solidFill>
                          <a:latin typeface="Calibri"/>
                          <a:ea typeface="Times New Roman"/>
                          <a:cs typeface="Calibri"/>
                        </a:rPr>
                        <a:t>Transport Voyageurs</a:t>
                      </a:r>
                      <a:endParaRPr lang="fr-FR" sz="110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27">
                <a:tc>
                  <a:txBody>
                    <a:bodyPr/>
                    <a:lstStyle/>
                    <a:p>
                      <a:pPr algn="ctr">
                        <a:lnSpc>
                          <a:spcPct val="115000"/>
                        </a:lnSpc>
                        <a:spcAft>
                          <a:spcPts val="1000"/>
                        </a:spcAft>
                      </a:pPr>
                      <a:r>
                        <a:rPr lang="fr-FR" sz="1100" dirty="0">
                          <a:solidFill>
                            <a:schemeClr val="tx1"/>
                          </a:solidFill>
                          <a:latin typeface="Calibri"/>
                          <a:ea typeface="Times New Roman"/>
                          <a:cs typeface="Calibri"/>
                        </a:rPr>
                        <a:t>GANA Transport</a:t>
                      </a:r>
                      <a:endParaRPr lang="fr-FR" sz="1100" dirty="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marL="342900" lvl="0" indent="-342900">
                        <a:lnSpc>
                          <a:spcPct val="115000"/>
                        </a:lnSpc>
                        <a:spcAft>
                          <a:spcPts val="1000"/>
                        </a:spcAft>
                        <a:buSzPts val="1000"/>
                        <a:buFont typeface="Symbol"/>
                        <a:buChar char=""/>
                        <a:tabLst>
                          <a:tab pos="141605" algn="l"/>
                        </a:tabLst>
                      </a:pPr>
                      <a:r>
                        <a:rPr lang="fr-FR" sz="1100" dirty="0">
                          <a:solidFill>
                            <a:schemeClr val="tx1"/>
                          </a:solidFill>
                          <a:latin typeface="Calibri"/>
                          <a:ea typeface="Times New Roman"/>
                          <a:cs typeface="Calibri"/>
                        </a:rPr>
                        <a:t>Acheminement du courrier et colis</a:t>
                      </a:r>
                      <a:endParaRPr lang="fr-FR" sz="1100" dirty="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27">
                <a:tc>
                  <a:txBody>
                    <a:bodyPr/>
                    <a:lstStyle/>
                    <a:p>
                      <a:pPr algn="ctr">
                        <a:lnSpc>
                          <a:spcPct val="115000"/>
                        </a:lnSpc>
                        <a:spcAft>
                          <a:spcPts val="1000"/>
                        </a:spcAft>
                      </a:pPr>
                      <a:r>
                        <a:rPr lang="fr-FR" sz="1100">
                          <a:solidFill>
                            <a:schemeClr val="tx1"/>
                          </a:solidFill>
                          <a:latin typeface="Calibri"/>
                          <a:ea typeface="Times New Roman"/>
                          <a:cs typeface="Calibri"/>
                        </a:rPr>
                        <a:t>SAMA Transport</a:t>
                      </a:r>
                      <a:endParaRPr lang="fr-FR" sz="110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marL="342900" lvl="0" indent="-342900">
                        <a:lnSpc>
                          <a:spcPct val="115000"/>
                        </a:lnSpc>
                        <a:spcAft>
                          <a:spcPts val="1000"/>
                        </a:spcAft>
                        <a:buSzPts val="1000"/>
                        <a:buFont typeface="Symbol"/>
                        <a:buChar char=""/>
                        <a:tabLst>
                          <a:tab pos="141605" algn="l"/>
                        </a:tabLst>
                      </a:pPr>
                      <a:r>
                        <a:rPr lang="fr-FR" sz="1100" dirty="0">
                          <a:solidFill>
                            <a:schemeClr val="tx1"/>
                          </a:solidFill>
                          <a:latin typeface="Calibri"/>
                          <a:ea typeface="Times New Roman"/>
                          <a:cs typeface="Calibri"/>
                        </a:rPr>
                        <a:t>courrier personnalisé : lettres, relevés de compte, factures...</a:t>
                      </a:r>
                      <a:br>
                        <a:rPr lang="fr-FR" sz="1100" dirty="0">
                          <a:solidFill>
                            <a:schemeClr val="tx1"/>
                          </a:solidFill>
                          <a:latin typeface="Calibri"/>
                          <a:ea typeface="Times New Roman"/>
                          <a:cs typeface="Calibri"/>
                        </a:rPr>
                      </a:br>
                      <a:r>
                        <a:rPr lang="fr-FR" sz="1100" dirty="0">
                          <a:solidFill>
                            <a:schemeClr val="tx1"/>
                          </a:solidFill>
                          <a:latin typeface="Calibri"/>
                          <a:ea typeface="Times New Roman"/>
                          <a:cs typeface="Calibri"/>
                        </a:rPr>
                        <a:t>· tout type d'imprimé non personnalisé : magazines, publipostage, catalogues, livres...</a:t>
                      </a:r>
                      <a:endParaRPr lang="fr-FR" sz="1100" dirty="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018">
                <a:tc>
                  <a:txBody>
                    <a:bodyPr/>
                    <a:lstStyle/>
                    <a:p>
                      <a:pPr algn="ctr">
                        <a:lnSpc>
                          <a:spcPct val="115000"/>
                        </a:lnSpc>
                        <a:spcAft>
                          <a:spcPts val="1000"/>
                        </a:spcAft>
                      </a:pPr>
                      <a:r>
                        <a:rPr lang="fr-FR" sz="1100">
                          <a:solidFill>
                            <a:schemeClr val="tx1"/>
                          </a:solidFill>
                          <a:latin typeface="Calibri"/>
                          <a:ea typeface="Times New Roman"/>
                          <a:cs typeface="Calibri"/>
                        </a:rPr>
                        <a:t>BANI Transport</a:t>
                      </a:r>
                      <a:endParaRPr lang="fr-FR" sz="110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marL="342900" lvl="0" indent="-342900">
                        <a:lnSpc>
                          <a:spcPct val="115000"/>
                        </a:lnSpc>
                        <a:spcAft>
                          <a:spcPts val="1000"/>
                        </a:spcAft>
                        <a:buSzPts val="1000"/>
                        <a:buFont typeface="Symbol"/>
                        <a:buChar char=""/>
                        <a:tabLst>
                          <a:tab pos="141605" algn="l"/>
                        </a:tabLst>
                      </a:pPr>
                      <a:r>
                        <a:rPr lang="fr-FR" sz="1100" dirty="0">
                          <a:solidFill>
                            <a:schemeClr val="tx1"/>
                          </a:solidFill>
                          <a:latin typeface="Calibri"/>
                          <a:ea typeface="Times New Roman"/>
                          <a:cs typeface="Calibri"/>
                        </a:rPr>
                        <a:t>Transport routier – Passagers</a:t>
                      </a:r>
                      <a:endParaRPr lang="fr-FR" sz="1100" dirty="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56">
                <a:tc rowSpan="2">
                  <a:txBody>
                    <a:bodyPr/>
                    <a:lstStyle/>
                    <a:p>
                      <a:pPr algn="ctr">
                        <a:lnSpc>
                          <a:spcPct val="115000"/>
                        </a:lnSpc>
                        <a:spcAft>
                          <a:spcPts val="1000"/>
                        </a:spcAft>
                      </a:pPr>
                      <a:r>
                        <a:rPr lang="fr-FR" sz="1100">
                          <a:solidFill>
                            <a:schemeClr val="tx1"/>
                          </a:solidFill>
                          <a:latin typeface="Calibri"/>
                          <a:ea typeface="Times New Roman"/>
                          <a:cs typeface="Calibri"/>
                        </a:rPr>
                        <a:t>AFRICA Tour Transport</a:t>
                      </a:r>
                      <a:endParaRPr lang="fr-FR" sz="110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marL="342900" lvl="0" indent="-342900">
                        <a:lnSpc>
                          <a:spcPct val="115000"/>
                        </a:lnSpc>
                        <a:spcAft>
                          <a:spcPts val="1000"/>
                        </a:spcAft>
                        <a:buSzPts val="1000"/>
                        <a:buFont typeface="Symbol"/>
                        <a:buChar char=""/>
                        <a:tabLst>
                          <a:tab pos="141605" algn="l"/>
                        </a:tabLst>
                      </a:pPr>
                      <a:r>
                        <a:rPr lang="fr-FR" sz="1100" dirty="0">
                          <a:solidFill>
                            <a:schemeClr val="tx1"/>
                          </a:solidFill>
                          <a:latin typeface="Calibri"/>
                          <a:ea typeface="Times New Roman"/>
                          <a:cs typeface="Calibri"/>
                        </a:rPr>
                        <a:t>transport Marchandises, Biens et Colis</a:t>
                      </a:r>
                      <a:endParaRPr lang="fr-FR" sz="1100" dirty="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016">
                <a:tc vMerge="1">
                  <a:txBody>
                    <a:bodyPr/>
                    <a:lstStyle/>
                    <a:p>
                      <a:endParaRPr lang="fr-FR"/>
                    </a:p>
                  </a:txBody>
                  <a:tcPr/>
                </a:tc>
                <a:tc vMerge="1">
                  <a:txBody>
                    <a:bodyPr/>
                    <a:lstStyle/>
                    <a:p>
                      <a:endParaRPr lang="fr-FR"/>
                    </a:p>
                  </a:txBody>
                  <a:tcPr/>
                </a:tc>
                <a:tc rowSpan="2">
                  <a:txBody>
                    <a:bodyPr/>
                    <a:lstStyle/>
                    <a:p>
                      <a:pPr marL="342900" lvl="0" indent="-342900">
                        <a:lnSpc>
                          <a:spcPct val="115000"/>
                        </a:lnSpc>
                        <a:spcAft>
                          <a:spcPts val="1000"/>
                        </a:spcAft>
                        <a:buSzPts val="1000"/>
                        <a:buFont typeface="Symbol"/>
                        <a:buChar char=""/>
                        <a:tabLst>
                          <a:tab pos="141605" algn="l"/>
                        </a:tabLst>
                      </a:pPr>
                      <a:r>
                        <a:rPr lang="fr-FR" sz="1100" dirty="0">
                          <a:solidFill>
                            <a:schemeClr val="tx1"/>
                          </a:solidFill>
                          <a:latin typeface="Calibri"/>
                          <a:ea typeface="Times New Roman"/>
                          <a:cs typeface="Calibri"/>
                        </a:rPr>
                        <a:t>transport Marchandises, Biens et Colis</a:t>
                      </a:r>
                      <a:endParaRPr lang="fr-FR" sz="1100" dirty="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08">
                <a:tc rowSpan="2">
                  <a:txBody>
                    <a:bodyPr/>
                    <a:lstStyle/>
                    <a:p>
                      <a:pPr algn="ctr">
                        <a:lnSpc>
                          <a:spcPct val="115000"/>
                        </a:lnSpc>
                        <a:spcAft>
                          <a:spcPts val="1000"/>
                        </a:spcAft>
                      </a:pPr>
                      <a:r>
                        <a:rPr lang="fr-FR" sz="1100">
                          <a:solidFill>
                            <a:schemeClr val="tx1"/>
                          </a:solidFill>
                          <a:latin typeface="Calibri"/>
                          <a:ea typeface="Times New Roman"/>
                          <a:cs typeface="Calibri"/>
                        </a:rPr>
                        <a:t>Djiquiba Transport</a:t>
                      </a:r>
                      <a:endParaRPr lang="fr-FR" sz="110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r>
              <a:tr h="199355">
                <a:tc vMerge="1">
                  <a:txBody>
                    <a:bodyPr/>
                    <a:lstStyle/>
                    <a:p>
                      <a:endParaRPr lang="fr-FR"/>
                    </a:p>
                  </a:txBody>
                  <a:tcPr/>
                </a:tc>
                <a:tc vMerge="1">
                  <a:txBody>
                    <a:bodyPr/>
                    <a:lstStyle/>
                    <a:p>
                      <a:endParaRPr lang="fr-FR"/>
                    </a:p>
                  </a:txBody>
                  <a:tcPr/>
                </a:tc>
                <a:tc rowSpan="2">
                  <a:txBody>
                    <a:bodyPr/>
                    <a:lstStyle/>
                    <a:p>
                      <a:pPr marL="342900" lvl="0" indent="-342900">
                        <a:lnSpc>
                          <a:spcPct val="115000"/>
                        </a:lnSpc>
                        <a:spcAft>
                          <a:spcPts val="1000"/>
                        </a:spcAft>
                        <a:buSzPts val="1000"/>
                        <a:buFont typeface="Symbol"/>
                        <a:buChar char=""/>
                        <a:tabLst>
                          <a:tab pos="141605" algn="l"/>
                        </a:tabLst>
                      </a:pPr>
                      <a:r>
                        <a:rPr lang="fr-FR" sz="1100" dirty="0">
                          <a:solidFill>
                            <a:schemeClr val="tx1"/>
                          </a:solidFill>
                          <a:latin typeface="Calibri"/>
                          <a:ea typeface="Times New Roman"/>
                          <a:cs typeface="Calibri"/>
                        </a:rPr>
                        <a:t>transport des personnes, des biens et services, les locations et les ventes de </a:t>
                      </a:r>
                      <a:r>
                        <a:rPr lang="fr-FR" sz="1100" dirty="0" smtClean="0">
                          <a:solidFill>
                            <a:schemeClr val="tx1"/>
                          </a:solidFill>
                          <a:latin typeface="Calibri"/>
                          <a:ea typeface="Times New Roman"/>
                          <a:cs typeface="Calibri"/>
                        </a:rPr>
                        <a:t>véhicules</a:t>
                      </a:r>
                      <a:endParaRPr lang="fr-FR" sz="1100" dirty="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27">
                <a:tc>
                  <a:txBody>
                    <a:bodyPr/>
                    <a:lstStyle/>
                    <a:p>
                      <a:pPr algn="ctr">
                        <a:lnSpc>
                          <a:spcPct val="115000"/>
                        </a:lnSpc>
                        <a:spcAft>
                          <a:spcPts val="1000"/>
                        </a:spcAft>
                      </a:pPr>
                      <a:r>
                        <a:rPr lang="fr-FR" sz="1100">
                          <a:solidFill>
                            <a:schemeClr val="tx1"/>
                          </a:solidFill>
                          <a:latin typeface="Calibri"/>
                          <a:ea typeface="Times New Roman"/>
                          <a:cs typeface="Calibri"/>
                        </a:rPr>
                        <a:t>NOOR Transport </a:t>
                      </a:r>
                      <a:endParaRPr lang="fr-FR" sz="110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pPr marL="342900" lvl="0" indent="-342900">
                        <a:lnSpc>
                          <a:spcPct val="115000"/>
                        </a:lnSpc>
                        <a:spcAft>
                          <a:spcPts val="1000"/>
                        </a:spcAft>
                        <a:buSzPts val="1000"/>
                        <a:buFont typeface="Symbol"/>
                        <a:buChar char=""/>
                        <a:tabLst>
                          <a:tab pos="141605" algn="l"/>
                        </a:tabLst>
                      </a:pPr>
                      <a:endParaRPr lang="fr-FR" sz="1100" dirty="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636">
                <a:tc>
                  <a:txBody>
                    <a:bodyPr/>
                    <a:lstStyle/>
                    <a:p>
                      <a:pPr algn="ctr">
                        <a:lnSpc>
                          <a:spcPct val="115000"/>
                        </a:lnSpc>
                        <a:spcAft>
                          <a:spcPts val="1000"/>
                        </a:spcAft>
                      </a:pPr>
                      <a:r>
                        <a:rPr lang="fr-FR" sz="1100">
                          <a:solidFill>
                            <a:schemeClr val="tx1"/>
                          </a:solidFill>
                          <a:latin typeface="Calibri"/>
                          <a:ea typeface="Times New Roman"/>
                          <a:cs typeface="Calibri"/>
                        </a:rPr>
                        <a:t>BENSO Transport</a:t>
                      </a:r>
                      <a:endParaRPr lang="fr-FR" sz="110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marL="342900" lvl="0" indent="-342900">
                        <a:lnSpc>
                          <a:spcPct val="115000"/>
                        </a:lnSpc>
                        <a:spcAft>
                          <a:spcPts val="1000"/>
                        </a:spcAft>
                        <a:buSzPts val="1000"/>
                        <a:buFont typeface="Symbol"/>
                        <a:buChar char=""/>
                        <a:tabLst>
                          <a:tab pos="141605" algn="l"/>
                        </a:tabLst>
                      </a:pPr>
                      <a:r>
                        <a:rPr lang="fr-FR" sz="1100">
                          <a:solidFill>
                            <a:schemeClr val="tx1"/>
                          </a:solidFill>
                          <a:latin typeface="Calibri"/>
                          <a:ea typeface="Times New Roman"/>
                          <a:cs typeface="Calibri"/>
                        </a:rPr>
                        <a:t>Transport activités business</a:t>
                      </a:r>
                      <a:endParaRPr lang="fr-FR" sz="110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45">
                <a:tc>
                  <a:txBody>
                    <a:bodyPr/>
                    <a:lstStyle/>
                    <a:p>
                      <a:pPr algn="ctr">
                        <a:lnSpc>
                          <a:spcPct val="115000"/>
                        </a:lnSpc>
                        <a:spcAft>
                          <a:spcPts val="1000"/>
                        </a:spcAft>
                      </a:pPr>
                      <a:r>
                        <a:rPr lang="fr-FR" sz="1100">
                          <a:solidFill>
                            <a:schemeClr val="tx1"/>
                          </a:solidFill>
                          <a:latin typeface="Calibri"/>
                          <a:ea typeface="Times New Roman"/>
                          <a:cs typeface="Calibri"/>
                        </a:rPr>
                        <a:t>BITTAR Transport</a:t>
                      </a:r>
                      <a:endParaRPr lang="fr-FR" sz="110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marL="342900" lvl="0" indent="-342900">
                        <a:lnSpc>
                          <a:spcPct val="115000"/>
                        </a:lnSpc>
                        <a:spcAft>
                          <a:spcPts val="1000"/>
                        </a:spcAft>
                        <a:buSzPts val="1000"/>
                        <a:buFont typeface="Symbol"/>
                        <a:buChar char=""/>
                        <a:tabLst>
                          <a:tab pos="141605" algn="l"/>
                        </a:tabLst>
                      </a:pPr>
                      <a:r>
                        <a:rPr lang="fr-FR" sz="1100" dirty="0">
                          <a:solidFill>
                            <a:schemeClr val="tx1"/>
                          </a:solidFill>
                          <a:latin typeface="Calibri"/>
                          <a:ea typeface="Times New Roman"/>
                          <a:cs typeface="Calibri"/>
                        </a:rPr>
                        <a:t>Transport de Personnes et de Marchandises</a:t>
                      </a:r>
                      <a:endParaRPr lang="fr-FR" sz="1100" dirty="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3">
                  <a:txBody>
                    <a:bodyPr/>
                    <a:lstStyle/>
                    <a:p>
                      <a:pPr algn="ctr">
                        <a:lnSpc>
                          <a:spcPct val="115000"/>
                        </a:lnSpc>
                        <a:spcAft>
                          <a:spcPts val="1000"/>
                        </a:spcAft>
                      </a:pPr>
                      <a:r>
                        <a:rPr lang="fr-FR" sz="1100" b="1">
                          <a:solidFill>
                            <a:schemeClr val="tx1"/>
                          </a:solidFill>
                          <a:latin typeface="Times New Roman"/>
                          <a:ea typeface="Times New Roman"/>
                          <a:cs typeface="Times New Roman"/>
                        </a:rPr>
                        <a:t>Autres Intervenants Informels suspectés</a:t>
                      </a:r>
                      <a:endParaRPr lang="fr-FR" sz="110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45927">
                <a:tc gridSpan="3">
                  <a:txBody>
                    <a:bodyPr/>
                    <a:lstStyle/>
                    <a:p>
                      <a:pPr marL="342900" lvl="0" indent="-342900" algn="ctr">
                        <a:lnSpc>
                          <a:spcPct val="115000"/>
                        </a:lnSpc>
                        <a:spcAft>
                          <a:spcPts val="1000"/>
                        </a:spcAft>
                        <a:buSzPts val="1000"/>
                        <a:buFont typeface="Symbol"/>
                        <a:buChar char=""/>
                        <a:tabLst>
                          <a:tab pos="141605" algn="l"/>
                        </a:tabLst>
                      </a:pPr>
                      <a:r>
                        <a:rPr lang="fr-FR" sz="1100" dirty="0">
                          <a:solidFill>
                            <a:schemeClr val="tx1"/>
                          </a:solidFill>
                          <a:latin typeface="Calibri"/>
                          <a:ea typeface="Times New Roman"/>
                          <a:cs typeface="Calibri"/>
                        </a:rPr>
                        <a:t>Messenger – Express – Courrier Express – Transport Express Mali – SARL –Keita distribution Express – </a:t>
                      </a:r>
                      <a:r>
                        <a:rPr lang="fr-FR" sz="1100" dirty="0" err="1">
                          <a:solidFill>
                            <a:schemeClr val="tx1"/>
                          </a:solidFill>
                          <a:latin typeface="Calibri"/>
                          <a:ea typeface="Times New Roman"/>
                          <a:cs typeface="Calibri"/>
                        </a:rPr>
                        <a:t>Rissala</a:t>
                      </a:r>
                      <a:r>
                        <a:rPr lang="fr-FR" sz="1100" dirty="0">
                          <a:solidFill>
                            <a:schemeClr val="tx1"/>
                          </a:solidFill>
                          <a:latin typeface="Calibri"/>
                          <a:ea typeface="Times New Roman"/>
                          <a:cs typeface="Calibri"/>
                        </a:rPr>
                        <a:t> Express –Mali – Mali Courrier Express – Courrier Express (</a:t>
                      </a:r>
                      <a:r>
                        <a:rPr lang="fr-FR" sz="1100" dirty="0" err="1">
                          <a:solidFill>
                            <a:schemeClr val="tx1"/>
                          </a:solidFill>
                          <a:latin typeface="Calibri"/>
                          <a:ea typeface="Times New Roman"/>
                          <a:cs typeface="Calibri"/>
                        </a:rPr>
                        <a:t>Khadidjetou</a:t>
                      </a:r>
                      <a:r>
                        <a:rPr lang="fr-FR" sz="1100" dirty="0">
                          <a:solidFill>
                            <a:schemeClr val="tx1"/>
                          </a:solidFill>
                          <a:latin typeface="Calibri"/>
                          <a:ea typeface="Times New Roman"/>
                          <a:cs typeface="Calibri"/>
                        </a:rPr>
                        <a:t> Sylla) SARL –Express Distribution – Service Courriers Express Mali – Colis Express.</a:t>
                      </a:r>
                      <a:endParaRPr lang="fr-FR" sz="1100" dirty="0">
                        <a:solidFill>
                          <a:schemeClr val="tx1"/>
                        </a:solidFill>
                        <a:latin typeface="Calibri"/>
                        <a:ea typeface="Batang"/>
                        <a:cs typeface="Times New Roman"/>
                      </a:endParaRPr>
                    </a:p>
                  </a:txBody>
                  <a:tcPr marL="5991" marR="59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bl>
          </a:graphicData>
        </a:graphic>
      </p:graphicFrame>
      <p:sp>
        <p:nvSpPr>
          <p:cNvPr id="3" name="Rectangle 2"/>
          <p:cNvSpPr>
            <a:spLocks noChangeArrowheads="1"/>
          </p:cNvSpPr>
          <p:nvPr/>
        </p:nvSpPr>
        <p:spPr bwMode="auto">
          <a:xfrm>
            <a:off x="214314" y="-24"/>
            <a:ext cx="5643570" cy="400110"/>
          </a:xfrm>
          <a:prstGeom prst="rect">
            <a:avLst/>
          </a:prstGeom>
          <a:solidFill>
            <a:srgbClr val="00206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2000" b="1" i="0" u="sng" strike="noStrike" cap="none" normalizeH="0" baseline="0" dirty="0" smtClean="0">
                <a:ln>
                  <a:noFill/>
                </a:ln>
                <a:solidFill>
                  <a:schemeClr val="bg1"/>
                </a:solidFill>
                <a:effectLst/>
                <a:latin typeface="Calibri" pitchFamily="34" charset="0"/>
                <a:ea typeface="Batang" pitchFamily="18" charset="-127"/>
                <a:cs typeface="Calibri" pitchFamily="34" charset="0"/>
              </a:rPr>
              <a:t>L</a:t>
            </a:r>
            <a:r>
              <a:rPr kumimoji="0" lang="fr-FR" sz="2000" b="1" i="0" u="sng" strike="noStrike" cap="none" normalizeH="0" baseline="0" dirty="0" smtClean="0" bmk="">
                <a:ln>
                  <a:noFill/>
                </a:ln>
                <a:solidFill>
                  <a:schemeClr val="bg1"/>
                </a:solidFill>
                <a:effectLst/>
                <a:latin typeface="Calibri" pitchFamily="34" charset="0"/>
                <a:ea typeface="Batang" pitchFamily="18" charset="-127"/>
                <a:cs typeface="Calibri" pitchFamily="34" charset="0"/>
              </a:rPr>
              <a:t>es opérateurs sur le marché postal malien</a:t>
            </a:r>
            <a:endParaRPr kumimoji="0" lang="fr-FR" sz="2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TotalTime>
  <Words>4031</Words>
  <Application>Microsoft Office PowerPoint</Application>
  <PresentationFormat>Affichage à l'écran (4:3)</PresentationFormat>
  <Paragraphs>906</Paragraphs>
  <Slides>37</Slides>
  <Notes>0</Notes>
  <HiddenSlides>0</HiddenSlides>
  <MMClips>0</MMClips>
  <ScaleCrop>false</ScaleCrop>
  <HeadingPairs>
    <vt:vector size="8" baseType="variant">
      <vt:variant>
        <vt:lpstr>Polices utilisées</vt:lpstr>
      </vt:variant>
      <vt:variant>
        <vt:i4>15</vt:i4>
      </vt:variant>
      <vt:variant>
        <vt:lpstr>Thème</vt:lpstr>
      </vt:variant>
      <vt:variant>
        <vt:i4>1</vt:i4>
      </vt:variant>
      <vt:variant>
        <vt:lpstr>Serveurs OLE incorporés</vt:lpstr>
      </vt:variant>
      <vt:variant>
        <vt:i4>1</vt:i4>
      </vt:variant>
      <vt:variant>
        <vt:lpstr>Titres des diapositives</vt:lpstr>
      </vt:variant>
      <vt:variant>
        <vt:i4>37</vt:i4>
      </vt:variant>
    </vt:vector>
  </HeadingPairs>
  <TitlesOfParts>
    <vt:vector size="54" baseType="lpstr">
      <vt:lpstr>Arial</vt:lpstr>
      <vt:lpstr>Arial Narrow</vt:lpstr>
      <vt:lpstr>Batang</vt:lpstr>
      <vt:lpstr>Bookman Old Style</vt:lpstr>
      <vt:lpstr>Calibri</vt:lpstr>
      <vt:lpstr>CG Omega</vt:lpstr>
      <vt:lpstr>Constantia</vt:lpstr>
      <vt:lpstr>Garamond</vt:lpstr>
      <vt:lpstr>Gill Sans</vt:lpstr>
      <vt:lpstr>Gill Sans MT</vt:lpstr>
      <vt:lpstr>MS Mincho</vt:lpstr>
      <vt:lpstr>PMingLiU</vt:lpstr>
      <vt:lpstr>Symbol</vt:lpstr>
      <vt:lpstr>Times New Roman</vt:lpstr>
      <vt:lpstr>Wingdings</vt:lpstr>
      <vt:lpstr>Thème Office</vt:lpstr>
      <vt:lpstr>Graphique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CERT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Mohamed BEN  MBAREK</dc:creator>
  <cp:lastModifiedBy>Issa Camara</cp:lastModifiedBy>
  <cp:revision>89</cp:revision>
  <dcterms:created xsi:type="dcterms:W3CDTF">2018-12-10T11:48:25Z</dcterms:created>
  <dcterms:modified xsi:type="dcterms:W3CDTF">2018-12-14T11:20:30Z</dcterms:modified>
</cp:coreProperties>
</file>